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4"/>
  </p:notesMasterIdLst>
  <p:sldIdLst>
    <p:sldId id="257" r:id="rId2"/>
    <p:sldId id="258" r:id="rId3"/>
    <p:sldId id="281" r:id="rId4"/>
    <p:sldId id="260" r:id="rId5"/>
    <p:sldId id="265" r:id="rId6"/>
    <p:sldId id="272" r:id="rId7"/>
    <p:sldId id="273" r:id="rId8"/>
    <p:sldId id="274" r:id="rId9"/>
    <p:sldId id="275" r:id="rId10"/>
    <p:sldId id="271" r:id="rId11"/>
    <p:sldId id="261" r:id="rId12"/>
    <p:sldId id="284" r:id="rId13"/>
    <p:sldId id="285" r:id="rId14"/>
    <p:sldId id="286" r:id="rId15"/>
    <p:sldId id="287" r:id="rId16"/>
    <p:sldId id="288" r:id="rId17"/>
    <p:sldId id="266" r:id="rId18"/>
    <p:sldId id="289" r:id="rId19"/>
    <p:sldId id="267" r:id="rId20"/>
    <p:sldId id="283" r:id="rId21"/>
    <p:sldId id="269" r:id="rId22"/>
    <p:sldId id="259" r:id="rId23"/>
  </p:sldIdLst>
  <p:sldSz cx="12192000" cy="6858000"/>
  <p:notesSz cx="7315200" cy="96012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ảo Tính Nguyễn" initials="BTN" lastIdx="1" clrIdx="0">
    <p:extLst>
      <p:ext uri="{19B8F6BF-5375-455C-9EA6-DF929625EA0E}">
        <p15:presenceInfo xmlns:p15="http://schemas.microsoft.com/office/powerpoint/2012/main" userId="f246edb76a1891f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80"/>
    <a:srgbClr val="002060"/>
    <a:srgbClr val="4472C4"/>
    <a:srgbClr val="93B7FF"/>
    <a:srgbClr val="0047AB"/>
    <a:srgbClr val="003399"/>
    <a:srgbClr val="4B0082"/>
    <a:srgbClr val="062C43"/>
    <a:srgbClr val="0644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65191" autoAdjust="0"/>
  </p:normalViewPr>
  <p:slideViewPr>
    <p:cSldViewPr snapToGrid="0">
      <p:cViewPr varScale="1">
        <p:scale>
          <a:sx n="54" d="100"/>
          <a:sy n="54" d="100"/>
        </p:scale>
        <p:origin x="1886" y="29"/>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8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vi-VN"/>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35BB06E7-985B-45C5-B46A-F7202B64F2EB}" type="datetimeFigureOut">
              <a:rPr lang="vi-VN" smtClean="0"/>
              <a:t>25/06/2024</a:t>
            </a:fld>
            <a:endParaRPr lang="vi-VN"/>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vi-VN"/>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vi-VN"/>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4CC0594-489C-4F96-8ED9-834204CC1740}" type="slidenum">
              <a:rPr lang="vi-VN" smtClean="0"/>
              <a:t>‹#›</a:t>
            </a:fld>
            <a:endParaRPr lang="vi-VN"/>
          </a:p>
        </p:txBody>
      </p:sp>
    </p:spTree>
    <p:extLst>
      <p:ext uri="{BB962C8B-B14F-4D97-AF65-F5344CB8AC3E}">
        <p14:creationId xmlns:p14="http://schemas.microsoft.com/office/powerpoint/2010/main" val="194833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763CD2-8695-4F90-B9A3-3330CBF54B06}" type="slidenum">
              <a:rPr lang="en-US" smtClean="0"/>
              <a:t>1</a:t>
            </a:fld>
            <a:endParaRPr lang="en-US"/>
          </a:p>
        </p:txBody>
      </p:sp>
    </p:spTree>
    <p:extLst>
      <p:ext uri="{BB962C8B-B14F-4D97-AF65-F5344CB8AC3E}">
        <p14:creationId xmlns:p14="http://schemas.microsoft.com/office/powerpoint/2010/main" val="4019201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763CD2-8695-4F90-B9A3-3330CBF54B06}" type="slidenum">
              <a:rPr lang="en-US" smtClean="0"/>
              <a:t>10</a:t>
            </a:fld>
            <a:endParaRPr lang="en-US"/>
          </a:p>
        </p:txBody>
      </p:sp>
    </p:spTree>
    <p:extLst>
      <p:ext uri="{BB962C8B-B14F-4D97-AF65-F5344CB8AC3E}">
        <p14:creationId xmlns:p14="http://schemas.microsoft.com/office/powerpoint/2010/main" val="2460125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000000"/>
              </a:buClr>
              <a:buSzPts val="2000"/>
            </a:pPr>
            <a:r>
              <a:rPr lang="en-US" sz="1300">
                <a:solidFill>
                  <a:schemeClr val="dk1"/>
                </a:solidFill>
                <a:latin typeface="Arial" panose="020B0604020202020204" pitchFamily="34" charset="0"/>
                <a:ea typeface="Times New Roman"/>
                <a:cs typeface="Arial" panose="020B0604020202020204" pitchFamily="34" charset="0"/>
                <a:sym typeface="Times New Roman"/>
              </a:rPr>
              <a:t>Khối lấy lệnh bao gồm: </a:t>
            </a:r>
          </a:p>
          <a:p>
            <a:pPr marL="386645" indent="-302066">
              <a:buClr>
                <a:srgbClr val="000000"/>
              </a:buClr>
              <a:buSzPts val="2000"/>
              <a:buFont typeface="Arial" panose="020B0604020202020204" pitchFamily="34" charset="0"/>
              <a:buChar char="•"/>
            </a:pPr>
            <a:r>
              <a:rPr lang="en-US" sz="1300">
                <a:solidFill>
                  <a:schemeClr val="dk1"/>
                </a:solidFill>
                <a:latin typeface="Arial" panose="020B0604020202020204" pitchFamily="34" charset="0"/>
                <a:ea typeface="Times New Roman"/>
                <a:cs typeface="Arial" panose="020B0604020202020204" pitchFamily="34" charset="0"/>
                <a:sym typeface="Times New Roman"/>
              </a:rPr>
              <a:t>Bộ ghép kênh.</a:t>
            </a:r>
          </a:p>
          <a:p>
            <a:pPr marL="386645" indent="-302066">
              <a:buClr>
                <a:srgbClr val="000000"/>
              </a:buClr>
              <a:buSzPts val="2000"/>
              <a:buFont typeface="Arial" panose="020B0604020202020204" pitchFamily="34" charset="0"/>
              <a:buChar char="•"/>
            </a:pPr>
            <a:r>
              <a:rPr lang="en-US" sz="1300">
                <a:solidFill>
                  <a:schemeClr val="dk1"/>
                </a:solidFill>
                <a:latin typeface="Arial" panose="020B0604020202020204" pitchFamily="34" charset="0"/>
                <a:ea typeface="Times New Roman"/>
                <a:cs typeface="Arial" panose="020B0604020202020204" pitchFamily="34" charset="0"/>
                <a:sym typeface="Times New Roman"/>
              </a:rPr>
              <a:t>Bộ cộng. </a:t>
            </a:r>
          </a:p>
          <a:p>
            <a:pPr marL="386645" indent="-302066">
              <a:buClr>
                <a:srgbClr val="000000"/>
              </a:buClr>
              <a:buSzPts val="2000"/>
              <a:buFont typeface="Arial" panose="020B0604020202020204" pitchFamily="34" charset="0"/>
              <a:buChar char="•"/>
            </a:pPr>
            <a:r>
              <a:rPr lang="en-US" sz="1300">
                <a:solidFill>
                  <a:schemeClr val="dk1"/>
                </a:solidFill>
                <a:latin typeface="Arial" panose="020B0604020202020204" pitchFamily="34" charset="0"/>
                <a:ea typeface="Times New Roman"/>
                <a:cs typeface="Arial" panose="020B0604020202020204" pitchFamily="34" charset="0"/>
                <a:sym typeface="Times New Roman"/>
              </a:rPr>
              <a:t>Bộ đếm chương trình. </a:t>
            </a:r>
          </a:p>
          <a:p>
            <a:pPr marL="386645" indent="-302066">
              <a:buClr>
                <a:srgbClr val="000000"/>
              </a:buClr>
              <a:buSzPts val="2000"/>
              <a:buFont typeface="Arial" panose="020B0604020202020204" pitchFamily="34" charset="0"/>
              <a:buChar char="•"/>
            </a:pPr>
            <a:r>
              <a:rPr lang="en-US" sz="1300">
                <a:solidFill>
                  <a:schemeClr val="dk1"/>
                </a:solidFill>
                <a:latin typeface="Arial" panose="020B0604020202020204" pitchFamily="34" charset="0"/>
                <a:ea typeface="Times New Roman"/>
                <a:cs typeface="Arial" panose="020B0604020202020204" pitchFamily="34" charset="0"/>
                <a:sym typeface="Times New Roman"/>
              </a:rPr>
              <a:t>Bộ nhớ lệnh. </a:t>
            </a:r>
          </a:p>
          <a:p>
            <a:pPr marL="386645" indent="-302066">
              <a:buClr>
                <a:srgbClr val="000000"/>
              </a:buClr>
              <a:buSzPts val="2000"/>
              <a:buFont typeface="Arial" panose="020B0604020202020204" pitchFamily="34" charset="0"/>
              <a:buChar char="•"/>
            </a:pPr>
            <a:r>
              <a:rPr lang="en-US" sz="1300">
                <a:solidFill>
                  <a:schemeClr val="dk1"/>
                </a:solidFill>
                <a:latin typeface="Arial" panose="020B0604020202020204" pitchFamily="34" charset="0"/>
                <a:ea typeface="Times New Roman"/>
                <a:cs typeface="Arial" panose="020B0604020202020204" pitchFamily="34" charset="0"/>
                <a:sym typeface="Times New Roman"/>
              </a:rPr>
              <a:t>Thanh ghi IF/ID.</a:t>
            </a:r>
            <a:endParaRPr lang="vi-VN" sz="1300">
              <a:solidFill>
                <a:schemeClr val="dk1"/>
              </a:solidFill>
              <a:latin typeface="Arial" panose="020B0604020202020204" pitchFamily="34" charset="0"/>
              <a:ea typeface="Times New Roman"/>
              <a:cs typeface="Arial" panose="020B0604020202020204" pitchFamily="34" charset="0"/>
              <a:sym typeface="Times New Roman"/>
            </a:endParaRPr>
          </a:p>
          <a:p>
            <a:endParaRPr lang="en-US"/>
          </a:p>
        </p:txBody>
      </p:sp>
      <p:sp>
        <p:nvSpPr>
          <p:cNvPr id="4" name="Slide Number Placeholder 3"/>
          <p:cNvSpPr>
            <a:spLocks noGrp="1"/>
          </p:cNvSpPr>
          <p:nvPr>
            <p:ph type="sldNum" sz="quarter" idx="10"/>
          </p:nvPr>
        </p:nvSpPr>
        <p:spPr/>
        <p:txBody>
          <a:bodyPr/>
          <a:lstStyle/>
          <a:p>
            <a:fld id="{49763CD2-8695-4F90-B9A3-3330CBF54B06}" type="slidenum">
              <a:rPr lang="en-US" smtClean="0"/>
              <a:t>11</a:t>
            </a:fld>
            <a:endParaRPr lang="en-US"/>
          </a:p>
        </p:txBody>
      </p:sp>
    </p:spTree>
    <p:extLst>
      <p:ext uri="{BB962C8B-B14F-4D97-AF65-F5344CB8AC3E}">
        <p14:creationId xmlns:p14="http://schemas.microsoft.com/office/powerpoint/2010/main" val="4134205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000000"/>
              </a:buClr>
              <a:buSzPts val="2000"/>
            </a:pPr>
            <a:r>
              <a:rPr lang="en-US" sz="1300">
                <a:solidFill>
                  <a:schemeClr val="dk1"/>
                </a:solidFill>
                <a:latin typeface="Arial" panose="020B0604020202020204" pitchFamily="34" charset="0"/>
                <a:ea typeface="Times New Roman"/>
                <a:cs typeface="Arial" panose="020B0604020202020204" pitchFamily="34" charset="0"/>
                <a:sym typeface="Times New Roman"/>
              </a:rPr>
              <a:t>Khối lấy lệnh bao gồm: </a:t>
            </a:r>
          </a:p>
          <a:p>
            <a:pPr marL="386645" indent="-302066">
              <a:buClr>
                <a:srgbClr val="000000"/>
              </a:buClr>
              <a:buSzPts val="2000"/>
              <a:buFont typeface="Arial" panose="020B0604020202020204" pitchFamily="34" charset="0"/>
              <a:buChar char="•"/>
            </a:pPr>
            <a:r>
              <a:rPr lang="en-US" sz="1300">
                <a:solidFill>
                  <a:schemeClr val="dk1"/>
                </a:solidFill>
                <a:latin typeface="Arial" panose="020B0604020202020204" pitchFamily="34" charset="0"/>
                <a:ea typeface="Times New Roman"/>
                <a:cs typeface="Arial" panose="020B0604020202020204" pitchFamily="34" charset="0"/>
                <a:sym typeface="Times New Roman"/>
              </a:rPr>
              <a:t>Bộ ghép kênh.</a:t>
            </a:r>
          </a:p>
          <a:p>
            <a:pPr marL="386645" indent="-302066">
              <a:buClr>
                <a:srgbClr val="000000"/>
              </a:buClr>
              <a:buSzPts val="2000"/>
              <a:buFont typeface="Arial" panose="020B0604020202020204" pitchFamily="34" charset="0"/>
              <a:buChar char="•"/>
            </a:pPr>
            <a:r>
              <a:rPr lang="en-US" sz="1300">
                <a:solidFill>
                  <a:schemeClr val="dk1"/>
                </a:solidFill>
                <a:latin typeface="Arial" panose="020B0604020202020204" pitchFamily="34" charset="0"/>
                <a:ea typeface="Times New Roman"/>
                <a:cs typeface="Arial" panose="020B0604020202020204" pitchFamily="34" charset="0"/>
                <a:sym typeface="Times New Roman"/>
              </a:rPr>
              <a:t>Bộ cộng. </a:t>
            </a:r>
          </a:p>
          <a:p>
            <a:pPr marL="386645" indent="-302066">
              <a:buClr>
                <a:srgbClr val="000000"/>
              </a:buClr>
              <a:buSzPts val="2000"/>
              <a:buFont typeface="Arial" panose="020B0604020202020204" pitchFamily="34" charset="0"/>
              <a:buChar char="•"/>
            </a:pPr>
            <a:r>
              <a:rPr lang="en-US" sz="1300">
                <a:solidFill>
                  <a:schemeClr val="dk1"/>
                </a:solidFill>
                <a:latin typeface="Arial" panose="020B0604020202020204" pitchFamily="34" charset="0"/>
                <a:ea typeface="Times New Roman"/>
                <a:cs typeface="Arial" panose="020B0604020202020204" pitchFamily="34" charset="0"/>
                <a:sym typeface="Times New Roman"/>
              </a:rPr>
              <a:t>Bộ đếm chương trình. </a:t>
            </a:r>
          </a:p>
          <a:p>
            <a:pPr marL="386645" indent="-302066">
              <a:buClr>
                <a:srgbClr val="000000"/>
              </a:buClr>
              <a:buSzPts val="2000"/>
              <a:buFont typeface="Arial" panose="020B0604020202020204" pitchFamily="34" charset="0"/>
              <a:buChar char="•"/>
            </a:pPr>
            <a:r>
              <a:rPr lang="en-US" sz="1300">
                <a:solidFill>
                  <a:schemeClr val="dk1"/>
                </a:solidFill>
                <a:latin typeface="Arial" panose="020B0604020202020204" pitchFamily="34" charset="0"/>
                <a:ea typeface="Times New Roman"/>
                <a:cs typeface="Arial" panose="020B0604020202020204" pitchFamily="34" charset="0"/>
                <a:sym typeface="Times New Roman"/>
              </a:rPr>
              <a:t>Bộ nhớ lệnh. </a:t>
            </a:r>
          </a:p>
          <a:p>
            <a:pPr marL="386645" indent="-302066">
              <a:buClr>
                <a:srgbClr val="000000"/>
              </a:buClr>
              <a:buSzPts val="2000"/>
              <a:buFont typeface="Arial" panose="020B0604020202020204" pitchFamily="34" charset="0"/>
              <a:buChar char="•"/>
            </a:pPr>
            <a:r>
              <a:rPr lang="en-US" sz="1300">
                <a:solidFill>
                  <a:schemeClr val="dk1"/>
                </a:solidFill>
                <a:latin typeface="Arial" panose="020B0604020202020204" pitchFamily="34" charset="0"/>
                <a:ea typeface="Times New Roman"/>
                <a:cs typeface="Arial" panose="020B0604020202020204" pitchFamily="34" charset="0"/>
                <a:sym typeface="Times New Roman"/>
              </a:rPr>
              <a:t>Thanh ghi IF/ID.</a:t>
            </a:r>
            <a:endParaRPr lang="vi-VN" sz="1300">
              <a:solidFill>
                <a:schemeClr val="dk1"/>
              </a:solidFill>
              <a:latin typeface="Arial" panose="020B0604020202020204" pitchFamily="34" charset="0"/>
              <a:ea typeface="Times New Roman"/>
              <a:cs typeface="Arial" panose="020B0604020202020204" pitchFamily="34" charset="0"/>
              <a:sym typeface="Times New Roman"/>
            </a:endParaRPr>
          </a:p>
          <a:p>
            <a:endParaRPr lang="en-US"/>
          </a:p>
        </p:txBody>
      </p:sp>
      <p:sp>
        <p:nvSpPr>
          <p:cNvPr id="4" name="Slide Number Placeholder 3"/>
          <p:cNvSpPr>
            <a:spLocks noGrp="1"/>
          </p:cNvSpPr>
          <p:nvPr>
            <p:ph type="sldNum" sz="quarter" idx="10"/>
          </p:nvPr>
        </p:nvSpPr>
        <p:spPr/>
        <p:txBody>
          <a:bodyPr/>
          <a:lstStyle/>
          <a:p>
            <a:fld id="{49763CD2-8695-4F90-B9A3-3330CBF54B06}" type="slidenum">
              <a:rPr lang="en-US" smtClean="0"/>
              <a:t>12</a:t>
            </a:fld>
            <a:endParaRPr lang="en-US"/>
          </a:p>
        </p:txBody>
      </p:sp>
    </p:spTree>
    <p:extLst>
      <p:ext uri="{BB962C8B-B14F-4D97-AF65-F5344CB8AC3E}">
        <p14:creationId xmlns:p14="http://schemas.microsoft.com/office/powerpoint/2010/main" val="2698102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spcAft>
                <a:spcPts val="800"/>
              </a:spcAft>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Khối thực thi là nơi có nhiệm vụ thực hiện các phép tính số học, luận lý và tính toán địa chỉ bộ nhớ, thực thi các lệnh và xử lý các ngoại lệ,</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50000"/>
              </a:lnSpc>
              <a:spcAft>
                <a:spcPts val="800"/>
              </a:spcAft>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Khối thực thi gồm:</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ALU: Đơn vị luận lý số học thực hiện các phép tính toán dựa trên tín hiệu ALUControlE.</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Bộ cộng: dùng để tính toán giá trị mới cho lệnh nhảy.</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Bộ ghép kênh </a:t>
            </a:r>
            <a:r>
              <a:rPr lang="vi-VN" sz="1800" kern="1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lựa chọn giữa dữ liệu chuyển tiếp, dữ liệu thanh ghi hoặc các giá trị tức thời cho các phép tính của ALU.</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Thanh ghi ex/mem dùng để chuyển tiếp và đồng bộ dữ liệu</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50000"/>
              </a:lnSpc>
              <a:spcAft>
                <a:spcPts val="800"/>
              </a:spcAft>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Thử nghiệm với 9 trường hợp tương ứng 2 chức năng chính</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Từ 0-40ns,Đặt lại: tín hiệu rst =1 nên các ngõ ra bằng 0</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Từ 40-200ns, kiểm tra ALU với AE =01, chuyển từ wb. BE = 10,chuyển từ mem ALUSrcE =1, lấy giá trị tức thời</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pPr marL="0" lvl="0" indent="0" algn="just">
              <a:lnSpc>
                <a:spcPct val="150000"/>
              </a:lnSpc>
              <a:spcAft>
                <a:spcPts val="800"/>
              </a:spcAft>
              <a:buFont typeface="Symbol" panose="05050102010706020507" pitchFamily="18" charset="2"/>
              <a:buNone/>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Nhân </a:t>
            </a:r>
            <a:r>
              <a:rPr lang="en-US" sz="1800" kern="100">
                <a:effectLst/>
                <a:latin typeface="Times New Roman" panose="02020603050405020304" pitchFamily="18" charset="0"/>
                <a:ea typeface="Arial" panose="020B0604020202020204" pitchFamily="34" charset="0"/>
                <a:cs typeface="Times New Roman" panose="02020603050405020304" pitchFamily="18" charset="0"/>
              </a:rPr>
              <a:t>Chia </a:t>
            </a:r>
            <a:r>
              <a:rPr lang="vi-VN" sz="1800" kern="100">
                <a:effectLst/>
                <a:latin typeface="Times New Roman" panose="02020603050405020304" pitchFamily="18" charset="0"/>
                <a:ea typeface="Arial" panose="020B0604020202020204" pitchFamily="34" charset="0"/>
                <a:cs typeface="Times New Roman" panose="02020603050405020304" pitchFamily="18" charset="0"/>
              </a:rPr>
              <a:t>Cộng trừ</a:t>
            </a:r>
            <a:r>
              <a:rPr lang="vi-VN" sz="1800" kern="100">
                <a:effectLst/>
                <a:latin typeface="Arial" panose="020B0604020202020204" pitchFamily="34" charset="0"/>
                <a:ea typeface="Arial" panose="020B0604020202020204" pitchFamily="34" charset="0"/>
                <a:cs typeface="Times New Roman" panose="02020603050405020304" pitchFamily="18" charset="0"/>
              </a:rPr>
              <a:t> </a:t>
            </a:r>
            <a:r>
              <a:rPr lang="vi-VN" sz="1800" kern="100">
                <a:effectLst/>
                <a:latin typeface="Times New Roman" panose="02020603050405020304" pitchFamily="18" charset="0"/>
                <a:ea typeface="Arial" panose="020B0604020202020204" pitchFamily="34" charset="0"/>
                <a:cs typeface="Times New Roman" panose="02020603050405020304" pitchFamily="18" charset="0"/>
              </a:rPr>
              <a:t>xor or and dịch 40-200ns</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10"/>
          </p:nvPr>
        </p:nvSpPr>
        <p:spPr/>
        <p:txBody>
          <a:bodyPr/>
          <a:lstStyle/>
          <a:p>
            <a:fld id="{49763CD2-8695-4F90-B9A3-3330CBF54B06}" type="slidenum">
              <a:rPr lang="en-US" smtClean="0"/>
              <a:t>13</a:t>
            </a:fld>
            <a:endParaRPr lang="en-US"/>
          </a:p>
        </p:txBody>
      </p:sp>
    </p:spTree>
    <p:extLst>
      <p:ext uri="{BB962C8B-B14F-4D97-AF65-F5344CB8AC3E}">
        <p14:creationId xmlns:p14="http://schemas.microsoft.com/office/powerpoint/2010/main" val="4641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algn="just">
              <a:lnSpc>
                <a:spcPct val="150000"/>
              </a:lnSpc>
              <a:spcAft>
                <a:spcPts val="800"/>
              </a:spcAft>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Khối truy cập bộ nhớ thực hiện các hoạt động liên quan đến bộ nhớ. Cụ thể, khối này sẽ xử lý các lệnh tải và lưu trữ, truy xuất dữ liệu từ bộ nhớ hoặc lưu dữ liệu vào bộ nhớ</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pPr marL="228600" algn="just">
              <a:lnSpc>
                <a:spcPct val="150000"/>
              </a:lnSpc>
              <a:spcAft>
                <a:spcPts val="800"/>
              </a:spcAft>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Khối truy cập bộ nhớ gồm :</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Bộ nhớ dữ liệu: Nơi lưu trữ</a:t>
            </a:r>
            <a:r>
              <a:rPr lang="vi-VN" sz="1800" kern="100">
                <a:effectLst/>
                <a:latin typeface="Arial" panose="020B0604020202020204" pitchFamily="34" charset="0"/>
                <a:ea typeface="Arial" panose="020B0604020202020204" pitchFamily="34" charset="0"/>
                <a:cs typeface="Times New Roman" panose="02020603050405020304" pitchFamily="18" charset="0"/>
              </a:rPr>
              <a:t> </a:t>
            </a:r>
            <a:r>
              <a:rPr lang="vi-VN" sz="1800" kern="100">
                <a:effectLst/>
                <a:latin typeface="Times New Roman" panose="02020603050405020304" pitchFamily="18" charset="0"/>
                <a:ea typeface="Arial" panose="020B0604020202020204" pitchFamily="34" charset="0"/>
                <a:cs typeface="Times New Roman" panose="02020603050405020304" pitchFamily="18" charset="0"/>
              </a:rPr>
              <a:t>dữ liệu mà chương trình xử lý, bao gồm các biến, cấu trúc dữ liệu, và kết quả trung gian.</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800"/>
              </a:spcAft>
              <a:buClrTx/>
              <a:buSzTx/>
              <a:buFont typeface="Symbol" panose="05050102010706020507" pitchFamily="18" charset="2"/>
              <a:buChar char=""/>
              <a:tabLst/>
              <a:defRPr/>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Thanh ghi. dùng để chuyển tiếp và đồng bộ dữ liệu</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50000"/>
              </a:lnSpc>
              <a:spcAft>
                <a:spcPts val="800"/>
              </a:spcAft>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Thử nghiệm với 4 trường hợp tương ứng 4 chức năng chính</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Từ 0-20ns,Đặt lại: tín hiệu rst =1 nên các ngõ ra bằng 0</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Từ 20-60ns, kiểm tra đọc ghi bộ nhớ với </a:t>
            </a:r>
            <a:r>
              <a:rPr lang="en-US" sz="1800" kern="100">
                <a:effectLst/>
                <a:latin typeface="Times New Roman" panose="02020603050405020304" pitchFamily="18" charset="0"/>
                <a:ea typeface="Arial" panose="020B0604020202020204" pitchFamily="34" charset="0"/>
                <a:cs typeface="Times New Roman" panose="02020603050405020304" pitchFamily="18" charset="0"/>
              </a:rPr>
              <a:t>MemWriteM = 1</a:t>
            </a:r>
            <a:r>
              <a:rPr lang="vi-VN" sz="1800" kern="100">
                <a:effectLst/>
                <a:latin typeface="Times New Roman" panose="02020603050405020304" pitchFamily="18" charset="0"/>
                <a:ea typeface="Arial" panose="020B0604020202020204" pitchFamily="34" charset="0"/>
                <a:cs typeface="Times New Roman" panose="02020603050405020304" pitchFamily="18" charset="0"/>
              </a:rPr>
              <a:t> c</a:t>
            </a:r>
            <a:r>
              <a:rPr lang="en-US" sz="1800" kern="100">
                <a:effectLst/>
                <a:latin typeface="Times New Roman" panose="02020603050405020304" pitchFamily="18" charset="0"/>
                <a:ea typeface="Arial" panose="020B0604020202020204" pitchFamily="34" charset="0"/>
                <a:cs typeface="Times New Roman" panose="02020603050405020304" pitchFamily="18" charset="0"/>
              </a:rPr>
              <a:t>ho phép ghi dữ liệu WriteDataM = 32'hA5A5A5A5 vào bộ nhớ. ALUResultM = 32'd5</a:t>
            </a:r>
            <a:r>
              <a:rPr lang="vi-VN" sz="1800" kern="100">
                <a:effectLst/>
                <a:latin typeface="Times New Roman" panose="02020603050405020304" pitchFamily="18" charset="0"/>
                <a:ea typeface="Arial" panose="020B0604020202020204" pitchFamily="34" charset="0"/>
                <a:cs typeface="Times New Roman" panose="02020603050405020304" pitchFamily="18" charset="0"/>
              </a:rPr>
              <a:t> là địa </a:t>
            </a:r>
            <a:r>
              <a:rPr lang="en-US" sz="1800" kern="100">
                <a:effectLst/>
                <a:latin typeface="Times New Roman" panose="02020603050405020304" pitchFamily="18" charset="0"/>
                <a:ea typeface="Arial" panose="020B0604020202020204" pitchFamily="34" charset="0"/>
                <a:cs typeface="Times New Roman" panose="02020603050405020304" pitchFamily="18" charset="0"/>
              </a:rPr>
              <a:t>chỉ bộ nhớ để ghi</a:t>
            </a:r>
            <a:r>
              <a:rPr lang="vi-VN" sz="1800" kern="100">
                <a:effectLst/>
                <a:latin typeface="Times New Roman" panose="02020603050405020304" pitchFamily="18" charset="0"/>
                <a:ea typeface="Arial" panose="020B0604020202020204" pitchFamily="34" charset="0"/>
                <a:cs typeface="Times New Roman" panose="02020603050405020304" pitchFamily="18" charset="0"/>
              </a:rPr>
              <a:t>. </a:t>
            </a:r>
            <a:r>
              <a:rPr lang="en-US" sz="1800" kern="100">
                <a:effectLst/>
                <a:latin typeface="Times New Roman" panose="02020603050405020304" pitchFamily="18" charset="0"/>
                <a:ea typeface="Arial" panose="020B0604020202020204" pitchFamily="34" charset="0"/>
                <a:cs typeface="Times New Roman" panose="02020603050405020304" pitchFamily="18" charset="0"/>
              </a:rPr>
              <a:t>ReadDataW = 32</a:t>
            </a:r>
            <a:r>
              <a:rPr lang="vi-VN" sz="1800" kern="100">
                <a:effectLst/>
                <a:latin typeface="Times New Roman" panose="02020603050405020304" pitchFamily="18" charset="0"/>
                <a:ea typeface="Arial" panose="020B0604020202020204" pitchFamily="34" charset="0"/>
                <a:cs typeface="Times New Roman" panose="02020603050405020304" pitchFamily="18" charset="0"/>
              </a:rPr>
              <a:t>’ha5a5a5a5 cho thấy địa chỉ được lưu vào bộ nhớ và trích xuất tại vị trí 32’d5.</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Từ 60-100 kiểm tra chức năng cho phép ghi dữ liệu với </a:t>
            </a:r>
            <a:r>
              <a:rPr lang="en-US" sz="1800" kern="100">
                <a:effectLst/>
                <a:latin typeface="Times New Roman" panose="02020603050405020304" pitchFamily="18" charset="0"/>
                <a:ea typeface="Arial" panose="020B0604020202020204" pitchFamily="34" charset="0"/>
                <a:cs typeface="Times New Roman" panose="02020603050405020304" pitchFamily="18" charset="0"/>
              </a:rPr>
              <a:t>MemWriteM = 0</a:t>
            </a:r>
            <a:r>
              <a:rPr lang="vi-VN" sz="1800" kern="100">
                <a:effectLst/>
                <a:latin typeface="Times New Roman" panose="02020603050405020304" pitchFamily="18" charset="0"/>
                <a:ea typeface="Arial" panose="020B0604020202020204" pitchFamily="34" charset="0"/>
                <a:cs typeface="Times New Roman" panose="02020603050405020304" pitchFamily="18" charset="0"/>
              </a:rPr>
              <a:t> không c</a:t>
            </a:r>
            <a:r>
              <a:rPr lang="en-US" sz="1800" kern="100">
                <a:effectLst/>
                <a:latin typeface="Times New Roman" panose="02020603050405020304" pitchFamily="18" charset="0"/>
                <a:ea typeface="Arial" panose="020B0604020202020204" pitchFamily="34" charset="0"/>
                <a:cs typeface="Times New Roman" panose="02020603050405020304" pitchFamily="18" charset="0"/>
              </a:rPr>
              <a:t>ho phép ghi dữ liệu vào bộ nhớ. Nên</a:t>
            </a:r>
            <a:r>
              <a:rPr lang="vi-VN" sz="1800" kern="100">
                <a:effectLst/>
                <a:latin typeface="Times New Roman" panose="02020603050405020304" pitchFamily="18" charset="0"/>
                <a:ea typeface="Arial" panose="020B0604020202020204" pitchFamily="34" charset="0"/>
                <a:cs typeface="Times New Roman" panose="02020603050405020304" pitchFamily="18" charset="0"/>
              </a:rPr>
              <a:t> mặc dù dữ liệu ghi vào là </a:t>
            </a:r>
            <a:r>
              <a:rPr lang="en-US" sz="1800" kern="100">
                <a:effectLst/>
                <a:latin typeface="Times New Roman" panose="02020603050405020304" pitchFamily="18" charset="0"/>
                <a:ea typeface="Arial" panose="020B0604020202020204" pitchFamily="34" charset="0"/>
                <a:cs typeface="Times New Roman" panose="02020603050405020304" pitchFamily="18" charset="0"/>
              </a:rPr>
              <a:t>WriteDataM = 32'hA532'hDEADBEEF</a:t>
            </a:r>
            <a:r>
              <a:rPr lang="vi-VN" sz="1800" kern="100">
                <a:effectLst/>
                <a:latin typeface="Times New Roman" panose="02020603050405020304" pitchFamily="18" charset="0"/>
                <a:ea typeface="Arial" panose="020B0604020202020204" pitchFamily="34" charset="0"/>
                <a:cs typeface="Times New Roman" panose="02020603050405020304" pitchFamily="18" charset="0"/>
              </a:rPr>
              <a:t> nhưng ngõ ra vẫn là giá trị cũ</a:t>
            </a:r>
            <a:r>
              <a:rPr lang="en-US" sz="1800" kern="100">
                <a:effectLst/>
                <a:latin typeface="Times New Roman" panose="02020603050405020304" pitchFamily="18" charset="0"/>
                <a:ea typeface="Arial" panose="020B0604020202020204" pitchFamily="34" charset="0"/>
                <a:cs typeface="Times New Roman" panose="02020603050405020304" pitchFamily="18" charset="0"/>
              </a:rPr>
              <a:t> ReadDataW = 32</a:t>
            </a:r>
            <a:r>
              <a:rPr lang="vi-VN" sz="1800" kern="100">
                <a:effectLst/>
                <a:latin typeface="Times New Roman" panose="02020603050405020304" pitchFamily="18" charset="0"/>
                <a:ea typeface="Arial" panose="020B0604020202020204" pitchFamily="34" charset="0"/>
                <a:cs typeface="Times New Roman" panose="02020603050405020304" pitchFamily="18" charset="0"/>
              </a:rPr>
              <a:t>’ha5a5a5a5.</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r>
              <a:rPr lang="vi-VN" sz="1800">
                <a:effectLst/>
                <a:latin typeface="Times New Roman" panose="02020603050405020304" pitchFamily="18" charset="0"/>
                <a:ea typeface="Arial" panose="020B0604020202020204" pitchFamily="34" charset="0"/>
              </a:rPr>
              <a:t>Từ 20-80 cho thanh ghi</a:t>
            </a:r>
            <a:endParaRPr lang="en-US"/>
          </a:p>
        </p:txBody>
      </p:sp>
      <p:sp>
        <p:nvSpPr>
          <p:cNvPr id="4" name="Slide Number Placeholder 3"/>
          <p:cNvSpPr>
            <a:spLocks noGrp="1"/>
          </p:cNvSpPr>
          <p:nvPr>
            <p:ph type="sldNum" sz="quarter" idx="10"/>
          </p:nvPr>
        </p:nvSpPr>
        <p:spPr/>
        <p:txBody>
          <a:bodyPr/>
          <a:lstStyle/>
          <a:p>
            <a:fld id="{49763CD2-8695-4F90-B9A3-3330CBF54B06}" type="slidenum">
              <a:rPr lang="en-US" smtClean="0"/>
              <a:t>14</a:t>
            </a:fld>
            <a:endParaRPr lang="en-US"/>
          </a:p>
        </p:txBody>
      </p:sp>
    </p:spTree>
    <p:extLst>
      <p:ext uri="{BB962C8B-B14F-4D97-AF65-F5344CB8AC3E}">
        <p14:creationId xmlns:p14="http://schemas.microsoft.com/office/powerpoint/2010/main" val="3552241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spcAft>
                <a:spcPts val="800"/>
              </a:spcAft>
            </a:pPr>
            <a:r>
              <a:rPr lang="vi-VN" sz="1800" kern="10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Khối ghi lại có chức năng chọn kết quả cuối cùng để ghi vào các thanh ghi trong hệ thống. Tín hiệu ResultSrcW điều khiển để chọn nguồn dữ liệu kết quả từ ALUResult hay ReadDataW(bộ nhớ)</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50000"/>
              </a:lnSpc>
              <a:spcAft>
                <a:spcPts val="800"/>
              </a:spcAft>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Mô phỏng Tín hiệu clk được đặt ở tần số 50MHz</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pPr algn="just">
              <a:lnSpc>
                <a:spcPct val="150000"/>
              </a:lnSpc>
              <a:spcAft>
                <a:spcPts val="800"/>
              </a:spcAft>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Thử nghiệm với 4 trường hợp tương ứng 4 chức năng chính</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Từ 0-10ns, chọn kết quả lấy từ ALU. ResultW = ALUResultW = 32’hdeadbeef.</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Từ 10-20ns, chọn kết quả lấy từ bộ nhớ. ResultW = ReadDataW= 32’hdadadada.</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49763CD2-8695-4F90-B9A3-3330CBF54B06}" type="slidenum">
              <a:rPr lang="en-US" smtClean="0"/>
              <a:t>15</a:t>
            </a:fld>
            <a:endParaRPr lang="en-US"/>
          </a:p>
        </p:txBody>
      </p:sp>
    </p:spTree>
    <p:extLst>
      <p:ext uri="{BB962C8B-B14F-4D97-AF65-F5344CB8AC3E}">
        <p14:creationId xmlns:p14="http://schemas.microsoft.com/office/powerpoint/2010/main" val="2369855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7945" indent="215900" algn="just">
              <a:lnSpc>
                <a:spcPct val="150000"/>
              </a:lnSpc>
              <a:spcBef>
                <a:spcPts val="310"/>
              </a:spcBef>
              <a:spcAft>
                <a:spcPts val="0"/>
              </a:spcAft>
            </a:pPr>
            <a:r>
              <a:rPr lang="vi-VN" sz="1800">
                <a:effectLst/>
                <a:latin typeface="Times New Roman" panose="02020603050405020304" pitchFamily="18" charset="0"/>
                <a:ea typeface="Times New Roman" panose="02020603050405020304" pitchFamily="18" charset="0"/>
                <a:cs typeface="Times New Roman" panose="02020603050405020304" pitchFamily="18" charset="0"/>
              </a:rPr>
              <a:t>Khôi xử lý xung đột có nhiệm vụ phát hiện và </a:t>
            </a: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 quyết các xung đột xảy ra trong quá trình thực hiện lệnh.</a:t>
            </a:r>
            <a:r>
              <a:rPr lang="vi-VN" sz="1800">
                <a:effectLst/>
                <a:latin typeface="Times New Roman" panose="02020603050405020304" pitchFamily="18" charset="0"/>
                <a:ea typeface="Times New Roman" panose="02020603050405020304" pitchFamily="18" charset="0"/>
              </a:rPr>
              <a:t> </a:t>
            </a: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ForwardAE, ForwardBE được sử dụng để chọn nguồn dữ liệu phù hợp để tránh xung đột:</a:t>
            </a:r>
            <a:endParaRPr lang="vi-VN" sz="1800">
              <a:effectLst/>
              <a:latin typeface="Times New Roman" panose="02020603050405020304" pitchFamily="18" charset="0"/>
              <a:ea typeface="Times New Roman" panose="02020603050405020304" pitchFamily="18" charset="0"/>
            </a:endParaRPr>
          </a:p>
          <a:p>
            <a:pPr marL="67945" indent="215900" algn="just">
              <a:lnSpc>
                <a:spcPct val="150000"/>
              </a:lnSpc>
              <a:spcBef>
                <a:spcPts val="310"/>
              </a:spcBef>
              <a:spcAft>
                <a:spcPts val="0"/>
              </a:spcAft>
            </a:pP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Nếu có xung đột, khối sẽ điều khiển để chuyển tiếp dữ liệu từ giai đoạn trước đến giai đoạn hiện tại , đảm bảo rằng lệnh hiện tại có được dữ liệu chính xác mà không cần chờ đợi.</a:t>
            </a:r>
            <a:endParaRPr lang="vi-VN" sz="1800">
              <a:effectLst/>
              <a:latin typeface="Times New Roman" panose="02020603050405020304" pitchFamily="18" charset="0"/>
              <a:ea typeface="Times New Roman" panose="02020603050405020304" pitchFamily="18" charset="0"/>
            </a:endParaRPr>
          </a:p>
          <a:p>
            <a:pPr marL="67945" indent="215900" algn="just">
              <a:lnSpc>
                <a:spcPct val="150000"/>
              </a:lnSpc>
              <a:spcBef>
                <a:spcPts val="310"/>
              </a:spcBef>
              <a:spcAft>
                <a:spcPts val="0"/>
              </a:spcAft>
            </a:pPr>
            <a:r>
              <a:rPr lang="vi-VN"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Nếu không có xung đột, các tín hiệu này sẽ cho phép dữ liệu được sử dụng trực tiếp từ các thanh ghi nguồn</a:t>
            </a:r>
            <a:endParaRPr lang="vi-VN" sz="1800">
              <a:effectLst/>
              <a:latin typeface="Times New Roman" panose="02020603050405020304" pitchFamily="18" charset="0"/>
              <a:ea typeface="Times New Roman" panose="02020603050405020304" pitchFamily="18" charset="0"/>
            </a:endParaRPr>
          </a:p>
          <a:p>
            <a:pPr indent="215900" algn="just">
              <a:lnSpc>
                <a:spcPct val="150000"/>
              </a:lnSpc>
              <a:spcAft>
                <a:spcPts val="800"/>
              </a:spcAft>
            </a:pPr>
            <a:r>
              <a:rPr lang="vi-VN" sz="1800" kern="100">
                <a:effectLst/>
                <a:latin typeface="Times New Roman" panose="02020603050405020304" pitchFamily="18" charset="0"/>
                <a:ea typeface="Arial" panose="020B0604020202020204" pitchFamily="34" charset="0"/>
                <a:cs typeface="Times New Roman" panose="02020603050405020304" pitchFamily="18" charset="0"/>
              </a:rPr>
              <a:t>Trường hợp </a:t>
            </a:r>
            <a:r>
              <a:rPr lang="en-US" sz="1800" kern="100">
                <a:effectLst/>
                <a:latin typeface="Times New Roman" panose="02020603050405020304" pitchFamily="18" charset="0"/>
                <a:ea typeface="Arial" panose="020B0604020202020204" pitchFamily="34" charset="0"/>
                <a:cs typeface="Times New Roman" panose="02020603050405020304" pitchFamily="18" charset="0"/>
              </a:rPr>
              <a:t>1</a:t>
            </a:r>
            <a:r>
              <a:rPr lang="vi-VN" sz="1800" kern="100">
                <a:effectLst/>
                <a:latin typeface="Times New Roman" panose="02020603050405020304" pitchFamily="18" charset="0"/>
                <a:ea typeface="Arial" panose="020B0604020202020204" pitchFamily="34" charset="0"/>
                <a:cs typeface="Times New Roman" panose="02020603050405020304" pitchFamily="18" charset="0"/>
              </a:rPr>
              <a:t>: Đặt lại </a:t>
            </a:r>
            <a:r>
              <a:rPr lang="en-US" sz="1800" kern="100">
                <a:effectLst/>
                <a:latin typeface="Times New Roman" panose="02020603050405020304" pitchFamily="18" charset="0"/>
                <a:ea typeface="Arial" panose="020B0604020202020204" pitchFamily="34" charset="0"/>
                <a:cs typeface="Times New Roman" panose="02020603050405020304" pitchFamily="18" charset="0"/>
              </a:rPr>
              <a:t>K</a:t>
            </a:r>
            <a:r>
              <a:rPr lang="vi-VN" sz="1800" kern="100">
                <a:effectLst/>
                <a:latin typeface="Times New Roman" panose="02020603050405020304" pitchFamily="18" charset="0"/>
                <a:ea typeface="Arial" panose="020B0604020202020204" pitchFamily="34" charset="0"/>
                <a:cs typeface="Times New Roman" panose="02020603050405020304" pitchFamily="18" charset="0"/>
              </a:rPr>
              <a:t>hi reset (rst = 1) ở mức cao, tất cả các tín hiệu đều đặt về 2'b00, không có chuyển tiếp nào xảy ra</a:t>
            </a:r>
            <a:endParaRPr lang="vi-VN" sz="1800" kern="100">
              <a:effectLst/>
              <a:latin typeface="Arial" panose="020B0604020202020204" pitchFamily="34" charset="0"/>
              <a:ea typeface="Arial" panose="020B0604020202020204" pitchFamily="34" charset="0"/>
              <a:cs typeface="Times New Roman" panose="02020603050405020304" pitchFamily="18" charset="0"/>
            </a:endParaRPr>
          </a:p>
          <a:p>
            <a:r>
              <a:rPr lang="vi-VN" sz="1800">
                <a:effectLst/>
                <a:latin typeface="Times New Roman" panose="02020603050405020304" pitchFamily="18" charset="0"/>
                <a:ea typeface="Arial" panose="020B0604020202020204" pitchFamily="34" charset="0"/>
              </a:rPr>
              <a:t>Trường hợp </a:t>
            </a:r>
            <a:r>
              <a:rPr lang="en-US" sz="1800">
                <a:effectLst/>
                <a:latin typeface="Times New Roman" panose="02020603050405020304" pitchFamily="18" charset="0"/>
                <a:ea typeface="Arial" panose="020B0604020202020204" pitchFamily="34" charset="0"/>
              </a:rPr>
              <a:t>2</a:t>
            </a:r>
            <a:r>
              <a:rPr lang="vi-VN" sz="1800">
                <a:effectLst/>
                <a:latin typeface="Times New Roman" panose="02020603050405020304" pitchFamily="18" charset="0"/>
                <a:ea typeface="Arial" panose="020B0604020202020204" pitchFamily="34" charset="0"/>
              </a:rPr>
              <a:t>: Từ 10ns – </a:t>
            </a:r>
            <a:r>
              <a:rPr lang="en-US" sz="1800">
                <a:effectLst/>
                <a:latin typeface="Times New Roman" panose="02020603050405020304" pitchFamily="18" charset="0"/>
                <a:ea typeface="Arial" panose="020B0604020202020204" pitchFamily="34" charset="0"/>
              </a:rPr>
              <a:t>3</a:t>
            </a:r>
            <a:r>
              <a:rPr lang="vi-VN" sz="1800">
                <a:effectLst/>
                <a:latin typeface="Times New Roman" panose="02020603050405020304" pitchFamily="18" charset="0"/>
                <a:ea typeface="Arial" panose="020B0604020202020204" pitchFamily="34" charset="0"/>
              </a:rPr>
              <a:t>0ns không có tín hiệu nào được chuyển tiếp </a:t>
            </a:r>
            <a:endParaRPr lang="en-US" sz="1800">
              <a:effectLst/>
              <a:latin typeface="Times New Roman" panose="02020603050405020304" pitchFamily="18" charset="0"/>
              <a:ea typeface="Arial" panose="020B0604020202020204" pitchFamily="34" charset="0"/>
            </a:endParaRPr>
          </a:p>
          <a:p>
            <a:r>
              <a:rPr lang="vi-VN" sz="1800">
                <a:effectLst/>
                <a:latin typeface="Times New Roman" panose="02020603050405020304" pitchFamily="18" charset="0"/>
                <a:ea typeface="Arial" panose="020B0604020202020204" pitchFamily="34" charset="0"/>
              </a:rPr>
              <a:t>Trường hợp </a:t>
            </a:r>
            <a:r>
              <a:rPr lang="en-US" sz="1800">
                <a:effectLst/>
                <a:latin typeface="Times New Roman" panose="02020603050405020304" pitchFamily="18" charset="0"/>
                <a:ea typeface="Arial" panose="020B0604020202020204" pitchFamily="34" charset="0"/>
              </a:rPr>
              <a:t>3</a:t>
            </a:r>
            <a:r>
              <a:rPr lang="vi-VN" sz="1800">
                <a:effectLst/>
                <a:latin typeface="Times New Roman" panose="02020603050405020304" pitchFamily="18" charset="0"/>
                <a:ea typeface="Arial" panose="020B0604020202020204" pitchFamily="34" charset="0"/>
              </a:rPr>
              <a:t>: Từ </a:t>
            </a:r>
            <a:r>
              <a:rPr lang="en-US" sz="1800">
                <a:effectLst/>
                <a:latin typeface="Times New Roman" panose="02020603050405020304" pitchFamily="18" charset="0"/>
                <a:ea typeface="Arial" panose="020B0604020202020204" pitchFamily="34" charset="0"/>
              </a:rPr>
              <a:t>3</a:t>
            </a:r>
            <a:r>
              <a:rPr lang="vi-VN" sz="1800">
                <a:effectLst/>
                <a:latin typeface="Times New Roman" panose="02020603050405020304" pitchFamily="18" charset="0"/>
                <a:ea typeface="Arial" panose="020B0604020202020204" pitchFamily="34" charset="0"/>
              </a:rPr>
              <a:t>0ns – </a:t>
            </a:r>
            <a:r>
              <a:rPr lang="en-US" sz="1800">
                <a:effectLst/>
                <a:latin typeface="Times New Roman" panose="02020603050405020304" pitchFamily="18" charset="0"/>
                <a:ea typeface="Arial" panose="020B0604020202020204" pitchFamily="34" charset="0"/>
              </a:rPr>
              <a:t>5</a:t>
            </a:r>
            <a:r>
              <a:rPr lang="vi-VN" sz="1800">
                <a:effectLst/>
                <a:latin typeface="Times New Roman" panose="02020603050405020304" pitchFamily="18" charset="0"/>
                <a:ea typeface="Arial" panose="020B0604020202020204" pitchFamily="34" charset="0"/>
              </a:rPr>
              <a:t>0ns Chuyển tiếp với toán tử thứ nhất.</a:t>
            </a:r>
            <a:endParaRPr lang="en-US" sz="1800">
              <a:effectLst/>
              <a:latin typeface="Times New Roman" panose="02020603050405020304" pitchFamily="18" charset="0"/>
              <a:ea typeface="Arial" panose="020B0604020202020204" pitchFamily="34" charset="0"/>
            </a:endParaRPr>
          </a:p>
          <a:p>
            <a:r>
              <a:rPr lang="vi-VN" sz="1800">
                <a:effectLst/>
                <a:latin typeface="Times New Roman" panose="02020603050405020304" pitchFamily="18" charset="0"/>
                <a:ea typeface="Arial" panose="020B0604020202020204" pitchFamily="34" charset="0"/>
              </a:rPr>
              <a:t>Trường hợp </a:t>
            </a:r>
            <a:r>
              <a:rPr lang="en-US" sz="1800">
                <a:effectLst/>
                <a:latin typeface="Times New Roman" panose="02020603050405020304" pitchFamily="18" charset="0"/>
                <a:ea typeface="Arial" panose="020B0604020202020204" pitchFamily="34" charset="0"/>
              </a:rPr>
              <a:t>4</a:t>
            </a:r>
            <a:r>
              <a:rPr lang="vi-VN" sz="1800">
                <a:effectLst/>
                <a:latin typeface="Times New Roman" panose="02020603050405020304" pitchFamily="18" charset="0"/>
                <a:ea typeface="Arial" panose="020B0604020202020204" pitchFamily="34" charset="0"/>
              </a:rPr>
              <a:t>: Từ </a:t>
            </a:r>
            <a:r>
              <a:rPr lang="en-US" sz="1800">
                <a:effectLst/>
                <a:latin typeface="Times New Roman" panose="02020603050405020304" pitchFamily="18" charset="0"/>
                <a:ea typeface="Arial" panose="020B0604020202020204" pitchFamily="34" charset="0"/>
              </a:rPr>
              <a:t>5</a:t>
            </a:r>
            <a:r>
              <a:rPr lang="vi-VN" sz="1800">
                <a:effectLst/>
                <a:latin typeface="Times New Roman" panose="02020603050405020304" pitchFamily="18" charset="0"/>
                <a:ea typeface="Arial" panose="020B0604020202020204" pitchFamily="34" charset="0"/>
              </a:rPr>
              <a:t>0ns – </a:t>
            </a:r>
            <a:r>
              <a:rPr lang="en-US" sz="1800">
                <a:effectLst/>
                <a:latin typeface="Times New Roman" panose="02020603050405020304" pitchFamily="18" charset="0"/>
                <a:ea typeface="Arial" panose="020B0604020202020204" pitchFamily="34" charset="0"/>
              </a:rPr>
              <a:t>7</a:t>
            </a:r>
            <a:r>
              <a:rPr lang="vi-VN" sz="1800">
                <a:effectLst/>
                <a:latin typeface="Times New Roman" panose="02020603050405020304" pitchFamily="18" charset="0"/>
                <a:ea typeface="Arial" panose="020B0604020202020204" pitchFamily="34" charset="0"/>
              </a:rPr>
              <a:t>0ns Chuyển tiếp với toán tử thứ hai.</a:t>
            </a:r>
            <a:endParaRPr lang="en-US" sz="1800">
              <a:effectLst/>
              <a:latin typeface="Times New Roman" panose="02020603050405020304" pitchFamily="18" charset="0"/>
              <a:ea typeface="Arial" panose="020B0604020202020204" pitchFamily="34" charset="0"/>
            </a:endParaRPr>
          </a:p>
          <a:p>
            <a:r>
              <a:rPr lang="vi-VN" sz="1800">
                <a:effectLst/>
                <a:latin typeface="Times New Roman" panose="02020603050405020304" pitchFamily="18" charset="0"/>
                <a:ea typeface="Arial" panose="020B0604020202020204" pitchFamily="34" charset="0"/>
              </a:rPr>
              <a:t>Trường hợp 5: Từ 70ns – 80ns có tín hiệu được chuyển tiếp từ cả 2 giai đoạ</a:t>
            </a:r>
            <a:endParaRPr lang="vi-VN" sz="1300">
              <a:solidFill>
                <a:schemeClr val="dk1"/>
              </a:solidFill>
              <a:latin typeface="Arial" panose="020B0604020202020204" pitchFamily="34" charset="0"/>
              <a:ea typeface="Times New Roman"/>
              <a:cs typeface="Arial" panose="020B0604020202020204" pitchFamily="34" charset="0"/>
              <a:sym typeface="Times New Roman"/>
            </a:endParaRPr>
          </a:p>
        </p:txBody>
      </p:sp>
      <p:sp>
        <p:nvSpPr>
          <p:cNvPr id="4" name="Slide Number Placeholder 3"/>
          <p:cNvSpPr>
            <a:spLocks noGrp="1"/>
          </p:cNvSpPr>
          <p:nvPr>
            <p:ph type="sldNum" sz="quarter" idx="10"/>
          </p:nvPr>
        </p:nvSpPr>
        <p:spPr/>
        <p:txBody>
          <a:bodyPr/>
          <a:lstStyle/>
          <a:p>
            <a:fld id="{49763CD2-8695-4F90-B9A3-3330CBF54B06}" type="slidenum">
              <a:rPr lang="en-US" smtClean="0"/>
              <a:t>16</a:t>
            </a:fld>
            <a:endParaRPr lang="en-US"/>
          </a:p>
        </p:txBody>
      </p:sp>
    </p:spTree>
    <p:extLst>
      <p:ext uri="{BB962C8B-B14F-4D97-AF65-F5344CB8AC3E}">
        <p14:creationId xmlns:p14="http://schemas.microsoft.com/office/powerpoint/2010/main" val="336900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 khi </a:t>
            </a:r>
            <a:r>
              <a:rPr lang="vi-VN"/>
              <a:t>thiết kế riêng và xác minh chức năng của từng khối</a:t>
            </a:r>
          </a:p>
          <a:p>
            <a:r>
              <a:rPr lang="vi-VN"/>
              <a:t>Nhóm lắp ghép các khối lại với nhau thành hệ thống hoàn chỉnh như hình</a:t>
            </a:r>
          </a:p>
          <a:p>
            <a:endParaRPr lang="en-US"/>
          </a:p>
        </p:txBody>
      </p:sp>
      <p:sp>
        <p:nvSpPr>
          <p:cNvPr id="4" name="Slide Number Placeholder 3"/>
          <p:cNvSpPr>
            <a:spLocks noGrp="1"/>
          </p:cNvSpPr>
          <p:nvPr>
            <p:ph type="sldNum" sz="quarter" idx="10"/>
          </p:nvPr>
        </p:nvSpPr>
        <p:spPr/>
        <p:txBody>
          <a:bodyPr/>
          <a:lstStyle/>
          <a:p>
            <a:fld id="{49763CD2-8695-4F90-B9A3-3330CBF54B06}" type="slidenum">
              <a:rPr lang="en-US" smtClean="0"/>
              <a:t>17</a:t>
            </a:fld>
            <a:endParaRPr lang="en-US"/>
          </a:p>
        </p:txBody>
      </p:sp>
    </p:spTree>
    <p:extLst>
      <p:ext uri="{BB962C8B-B14F-4D97-AF65-F5344CB8AC3E}">
        <p14:creationId xmlns:p14="http://schemas.microsoft.com/office/powerpoint/2010/main" val="1815016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Tiếp theo là báo cáo về hiệu năng của hệ thống thông qua công suất, tổng công suất là </a:t>
            </a:r>
            <a:endParaRPr lang="en-US"/>
          </a:p>
        </p:txBody>
      </p:sp>
      <p:sp>
        <p:nvSpPr>
          <p:cNvPr id="4" name="Slide Number Placeholder 3"/>
          <p:cNvSpPr>
            <a:spLocks noGrp="1"/>
          </p:cNvSpPr>
          <p:nvPr>
            <p:ph type="sldNum" sz="quarter" idx="10"/>
          </p:nvPr>
        </p:nvSpPr>
        <p:spPr/>
        <p:txBody>
          <a:bodyPr/>
          <a:lstStyle/>
          <a:p>
            <a:fld id="{49763CD2-8695-4F90-B9A3-3330CBF54B06}" type="slidenum">
              <a:rPr lang="en-US" smtClean="0"/>
              <a:t>18</a:t>
            </a:fld>
            <a:endParaRPr lang="en-US"/>
          </a:p>
        </p:txBody>
      </p:sp>
    </p:spTree>
    <p:extLst>
      <p:ext uri="{BB962C8B-B14F-4D97-AF65-F5344CB8AC3E}">
        <p14:creationId xmlns:p14="http://schemas.microsoft.com/office/powerpoint/2010/main" val="1403112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6 trường hợp</a:t>
            </a:r>
          </a:p>
          <a:p>
            <a:r>
              <a:rPr lang="vi-VN"/>
              <a:t>1. đặt lại từ 0-20ns</a:t>
            </a:r>
          </a:p>
          <a:p>
            <a:pPr algn="l">
              <a:lnSpc>
                <a:spcPct val="150000"/>
              </a:lnSpc>
              <a:spcAft>
                <a:spcPts val="800"/>
              </a:spcAft>
            </a:pPr>
            <a:r>
              <a:rPr lang="vi-VN"/>
              <a:t>2. kiểm tra lệnh loại tính toán loại I từ 20-180ns </a:t>
            </a:r>
            <a:r>
              <a:rPr lang="vi-VN" sz="1800" kern="100">
                <a:effectLst/>
                <a:latin typeface="Times New Roman" panose="02020603050405020304" pitchFamily="18" charset="0"/>
                <a:ea typeface="Arial" panose="020B0604020202020204" pitchFamily="34" charset="0"/>
                <a:cs typeface="Times New Roman" panose="02020603050405020304" pitchFamily="18" charset="0"/>
              </a:rPr>
              <a:t>ALUResultM = RD1E + ImmExtE = 32’d5.</a:t>
            </a:r>
            <a:r>
              <a:rPr lang="vi-VN" sz="1800" kern="100">
                <a:effectLst/>
                <a:latin typeface="Arial" panose="020B0604020202020204" pitchFamily="34" charset="0"/>
                <a:ea typeface="Arial" panose="020B0604020202020204" pitchFamily="34" charset="0"/>
                <a:cs typeface="Times New Roman" panose="02020603050405020304" pitchFamily="18" charset="0"/>
              </a:rPr>
              <a:t> </a:t>
            </a:r>
            <a:r>
              <a:rPr lang="vi-VN" sz="1800">
                <a:effectLst/>
                <a:latin typeface="Times New Roman" panose="02020603050405020304" pitchFamily="18" charset="0"/>
                <a:ea typeface="Arial" panose="020B0604020202020204" pitchFamily="34" charset="0"/>
              </a:rPr>
              <a:t>ResultW = 32’d5; RDW = 5’d1.</a:t>
            </a:r>
            <a:endParaRPr lang="vi-VN"/>
          </a:p>
          <a:p>
            <a:pPr algn="l">
              <a:lnSpc>
                <a:spcPct val="150000"/>
              </a:lnSpc>
              <a:spcAft>
                <a:spcPts val="800"/>
              </a:spcAft>
            </a:pPr>
            <a:r>
              <a:rPr lang="vi-VN"/>
              <a:t>3. kiểm tra lệnh loại R từ 100-320ns	     </a:t>
            </a:r>
            <a:r>
              <a:rPr lang="vi-VN" sz="1200" kern="100">
                <a:effectLst/>
                <a:latin typeface="Times New Roman" panose="02020603050405020304" pitchFamily="18" charset="0"/>
                <a:ea typeface="Arial" panose="020B0604020202020204" pitchFamily="34" charset="0"/>
                <a:cs typeface="Times New Roman" panose="02020603050405020304" pitchFamily="18" charset="0"/>
              </a:rPr>
              <a:t>ALUResultM </a:t>
            </a:r>
            <a:r>
              <a:rPr lang="vi-VN"/>
              <a:t>= </a:t>
            </a:r>
            <a:r>
              <a:rPr lang="vi-VN" sz="1800" kern="100">
                <a:effectLst/>
                <a:latin typeface="Times New Roman" panose="02020603050405020304" pitchFamily="18" charset="0"/>
                <a:ea typeface="Arial" panose="020B0604020202020204" pitchFamily="34" charset="0"/>
                <a:cs typeface="Times New Roman" panose="02020603050405020304" pitchFamily="18" charset="0"/>
              </a:rPr>
              <a:t>RD1E  + RD2E      = 32’d5.</a:t>
            </a:r>
            <a:r>
              <a:rPr lang="vi-VN" sz="1800" kern="100">
                <a:effectLst/>
                <a:latin typeface="Arial" panose="020B0604020202020204" pitchFamily="34" charset="0"/>
                <a:ea typeface="Arial" panose="020B0604020202020204" pitchFamily="34" charset="0"/>
                <a:cs typeface="Times New Roman" panose="02020603050405020304" pitchFamily="18" charset="0"/>
              </a:rPr>
              <a:t> </a:t>
            </a:r>
            <a:r>
              <a:rPr lang="vi-VN" sz="1800">
                <a:effectLst/>
                <a:latin typeface="Times New Roman" panose="02020603050405020304" pitchFamily="18" charset="0"/>
                <a:ea typeface="Arial" panose="020B0604020202020204" pitchFamily="34" charset="0"/>
              </a:rPr>
              <a:t>ResultW = 32’d5; RDW = 5’d7.</a:t>
            </a:r>
            <a:endParaRPr lang="vi-VN"/>
          </a:p>
          <a:p>
            <a:pPr marL="0" marR="0" lvl="0" indent="0" algn="l" defTabSz="914400" rtl="0" eaLnBrk="1" fontAlgn="auto" latinLnBrk="0" hangingPunct="1">
              <a:lnSpc>
                <a:spcPct val="100000"/>
              </a:lnSpc>
              <a:spcBef>
                <a:spcPts val="0"/>
              </a:spcBef>
              <a:spcAft>
                <a:spcPts val="0"/>
              </a:spcAft>
              <a:buClrTx/>
              <a:buSzTx/>
              <a:buFontTx/>
              <a:buNone/>
              <a:tabLst/>
              <a:defRPr/>
            </a:pPr>
            <a:r>
              <a:rPr lang="vi-VN"/>
              <a:t>4. Lệnh tải từ 240-340ns                                      </a:t>
            </a:r>
            <a:r>
              <a:rPr lang="vi-VN" sz="1800" kern="100">
                <a:effectLst/>
                <a:latin typeface="Times New Roman" panose="02020603050405020304" pitchFamily="18" charset="0"/>
                <a:ea typeface="Arial" panose="020B0604020202020204" pitchFamily="34" charset="0"/>
                <a:cs typeface="Times New Roman" panose="02020603050405020304" pitchFamily="18" charset="0"/>
              </a:rPr>
              <a:t>ALUResultM = RD1E + ImmExtE = 32’d19.</a:t>
            </a:r>
            <a:r>
              <a:rPr lang="vi-VN" sz="1800">
                <a:effectLst/>
                <a:latin typeface="Times New Roman" panose="02020603050405020304" pitchFamily="18" charset="0"/>
                <a:ea typeface="Arial" panose="020B0604020202020204" pitchFamily="34" charset="0"/>
              </a:rPr>
              <a:t> ResultW = 32’d19; RDW = 5’d14.</a:t>
            </a:r>
            <a:endParaRPr lang="vi-VN"/>
          </a:p>
          <a:p>
            <a:pPr algn="l">
              <a:lnSpc>
                <a:spcPct val="150000"/>
              </a:lnSpc>
              <a:spcAft>
                <a:spcPts val="800"/>
              </a:spcAft>
            </a:pPr>
            <a:r>
              <a:rPr lang="vi-VN"/>
              <a:t>5.Lệnh lưu từ 260-360ns		    </a:t>
            </a:r>
            <a:r>
              <a:rPr lang="vi-VN" sz="1800" kern="100">
                <a:effectLst/>
                <a:latin typeface="Times New Roman" panose="02020603050405020304" pitchFamily="18" charset="0"/>
                <a:ea typeface="Arial" panose="020B0604020202020204" pitchFamily="34" charset="0"/>
                <a:cs typeface="Times New Roman" panose="02020603050405020304" pitchFamily="18" charset="0"/>
              </a:rPr>
              <a:t>ALUResultM = RD1E + ImmExtE = 32’d23.</a:t>
            </a:r>
            <a:r>
              <a:rPr lang="vi-VN" sz="1800" kern="100">
                <a:effectLst/>
                <a:latin typeface="Arial" panose="020B0604020202020204" pitchFamily="34" charset="0"/>
                <a:ea typeface="Arial" panose="020B0604020202020204" pitchFamily="34" charset="0"/>
                <a:cs typeface="Times New Roman" panose="02020603050405020304" pitchFamily="18" charset="0"/>
              </a:rPr>
              <a:t> </a:t>
            </a:r>
            <a:r>
              <a:rPr lang="vi-VN" sz="1800">
                <a:effectLst/>
                <a:latin typeface="Times New Roman" panose="02020603050405020304" pitchFamily="18" charset="0"/>
                <a:ea typeface="Arial" panose="020B0604020202020204" pitchFamily="34" charset="0"/>
              </a:rPr>
              <a:t>ALUResultW = 32’d23; WriteDataM = 5’d60.</a:t>
            </a:r>
            <a:endParaRPr lang="vi-VN"/>
          </a:p>
          <a:p>
            <a:pPr algn="l">
              <a:lnSpc>
                <a:spcPct val="150000"/>
              </a:lnSpc>
              <a:spcAft>
                <a:spcPts val="800"/>
              </a:spcAft>
            </a:pPr>
            <a:r>
              <a:rPr lang="vi-VN"/>
              <a:t>6. lệnh nhảy từ 28-380ns		    </a:t>
            </a:r>
            <a:r>
              <a:rPr lang="vi-VN" sz="1800" kern="100">
                <a:effectLst/>
                <a:latin typeface="Times New Roman" panose="02020603050405020304" pitchFamily="18" charset="0"/>
                <a:ea typeface="Arial" panose="020B0604020202020204" pitchFamily="34" charset="0"/>
                <a:cs typeface="Times New Roman" panose="02020603050405020304" pitchFamily="18" charset="0"/>
              </a:rPr>
              <a:t>ALUResult = RD1E - RD2E =32’d0.</a:t>
            </a:r>
            <a:r>
              <a:rPr lang="vi-VN" sz="1800" kern="100">
                <a:effectLst/>
                <a:latin typeface="Arial" panose="020B0604020202020204" pitchFamily="34" charset="0"/>
                <a:ea typeface="Arial" panose="020B0604020202020204" pitchFamily="34" charset="0"/>
                <a:cs typeface="Times New Roman" panose="02020603050405020304" pitchFamily="18" charset="0"/>
              </a:rPr>
              <a:t> </a:t>
            </a:r>
            <a:r>
              <a:rPr lang="vi-VN" sz="1800">
                <a:effectLst/>
                <a:latin typeface="Times New Roman" panose="02020603050405020304" pitchFamily="18" charset="0"/>
                <a:ea typeface="Arial" panose="020B0604020202020204" pitchFamily="34" charset="0"/>
              </a:rPr>
              <a:t>PCSrcE =1, PCTargetE =32’d40.</a:t>
            </a:r>
            <a:endParaRPr lang="vi-VN"/>
          </a:p>
          <a:p>
            <a:endParaRPr lang="en-US"/>
          </a:p>
        </p:txBody>
      </p:sp>
      <p:sp>
        <p:nvSpPr>
          <p:cNvPr id="4" name="Slide Number Placeholder 3"/>
          <p:cNvSpPr>
            <a:spLocks noGrp="1"/>
          </p:cNvSpPr>
          <p:nvPr>
            <p:ph type="sldNum" sz="quarter" idx="10"/>
          </p:nvPr>
        </p:nvSpPr>
        <p:spPr/>
        <p:txBody>
          <a:bodyPr/>
          <a:lstStyle/>
          <a:p>
            <a:fld id="{49763CD2-8695-4F90-B9A3-3330CBF54B06}" type="slidenum">
              <a:rPr lang="en-US" smtClean="0"/>
              <a:t>19</a:t>
            </a:fld>
            <a:endParaRPr lang="en-US"/>
          </a:p>
        </p:txBody>
      </p:sp>
    </p:spTree>
    <p:extLst>
      <p:ext uri="{BB962C8B-B14F-4D97-AF65-F5344CB8AC3E}">
        <p14:creationId xmlns:p14="http://schemas.microsoft.com/office/powerpoint/2010/main" val="2178234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763CD2-8695-4F90-B9A3-3330CBF54B06}" type="slidenum">
              <a:rPr lang="en-US" smtClean="0"/>
              <a:t>2</a:t>
            </a:fld>
            <a:endParaRPr lang="en-US"/>
          </a:p>
        </p:txBody>
      </p:sp>
    </p:spTree>
    <p:extLst>
      <p:ext uri="{BB962C8B-B14F-4D97-AF65-F5344CB8AC3E}">
        <p14:creationId xmlns:p14="http://schemas.microsoft.com/office/powerpoint/2010/main" val="3347299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6 trường hợp</a:t>
            </a:r>
          </a:p>
          <a:p>
            <a:r>
              <a:rPr lang="vi-VN"/>
              <a:t>1. đặt lại từ 0-20ns</a:t>
            </a:r>
          </a:p>
          <a:p>
            <a:pPr algn="l">
              <a:lnSpc>
                <a:spcPct val="150000"/>
              </a:lnSpc>
              <a:spcAft>
                <a:spcPts val="800"/>
              </a:spcAft>
            </a:pPr>
            <a:r>
              <a:rPr lang="vi-VN"/>
              <a:t>2. kiểm tra lệnh loại tính toán loại I từ 20-180ns </a:t>
            </a:r>
            <a:r>
              <a:rPr lang="vi-VN" sz="1200" kern="100">
                <a:effectLst/>
                <a:latin typeface="Times New Roman" panose="02020603050405020304" pitchFamily="18" charset="0"/>
                <a:ea typeface="Arial" panose="020B0604020202020204" pitchFamily="34" charset="0"/>
                <a:cs typeface="Times New Roman" panose="02020603050405020304" pitchFamily="18" charset="0"/>
              </a:rPr>
              <a:t>ALUResultM = RD1E + ImmExtE = 32’d5.</a:t>
            </a:r>
            <a:r>
              <a:rPr lang="vi-VN" sz="1200" kern="100">
                <a:effectLst/>
                <a:latin typeface="Arial" panose="020B0604020202020204" pitchFamily="34" charset="0"/>
                <a:ea typeface="Arial" panose="020B0604020202020204" pitchFamily="34" charset="0"/>
                <a:cs typeface="Times New Roman" panose="02020603050405020304" pitchFamily="18" charset="0"/>
              </a:rPr>
              <a:t> </a:t>
            </a:r>
            <a:r>
              <a:rPr lang="vi-VN" sz="1200">
                <a:effectLst/>
                <a:latin typeface="Times New Roman" panose="02020603050405020304" pitchFamily="18" charset="0"/>
                <a:ea typeface="Arial" panose="020B0604020202020204" pitchFamily="34" charset="0"/>
              </a:rPr>
              <a:t>ResultW = 32’d5; RDW = 5’d1.</a:t>
            </a:r>
            <a:endParaRPr lang="vi-VN"/>
          </a:p>
          <a:p>
            <a:pPr algn="l">
              <a:lnSpc>
                <a:spcPct val="150000"/>
              </a:lnSpc>
              <a:spcAft>
                <a:spcPts val="800"/>
              </a:spcAft>
            </a:pPr>
            <a:r>
              <a:rPr lang="vi-VN"/>
              <a:t>3. kiểm tra lệnh loại R từ 100-320ns	     </a:t>
            </a:r>
            <a:r>
              <a:rPr lang="vi-VN" sz="1000" kern="100">
                <a:effectLst/>
                <a:latin typeface="Times New Roman" panose="02020603050405020304" pitchFamily="18" charset="0"/>
                <a:ea typeface="Arial" panose="020B0604020202020204" pitchFamily="34" charset="0"/>
                <a:cs typeface="Times New Roman" panose="02020603050405020304" pitchFamily="18" charset="0"/>
              </a:rPr>
              <a:t>ALUResultM </a:t>
            </a:r>
            <a:r>
              <a:rPr lang="vi-VN"/>
              <a:t>= </a:t>
            </a:r>
            <a:r>
              <a:rPr lang="vi-VN" sz="1200" kern="100">
                <a:effectLst/>
                <a:latin typeface="Times New Roman" panose="02020603050405020304" pitchFamily="18" charset="0"/>
                <a:ea typeface="Arial" panose="020B0604020202020204" pitchFamily="34" charset="0"/>
                <a:cs typeface="Times New Roman" panose="02020603050405020304" pitchFamily="18" charset="0"/>
              </a:rPr>
              <a:t>RD1E  + RD2E      = 32’d5.</a:t>
            </a:r>
            <a:r>
              <a:rPr lang="vi-VN" sz="1200" kern="100">
                <a:effectLst/>
                <a:latin typeface="Arial" panose="020B0604020202020204" pitchFamily="34" charset="0"/>
                <a:ea typeface="Arial" panose="020B0604020202020204" pitchFamily="34" charset="0"/>
                <a:cs typeface="Times New Roman" panose="02020603050405020304" pitchFamily="18" charset="0"/>
              </a:rPr>
              <a:t> </a:t>
            </a:r>
            <a:r>
              <a:rPr lang="vi-VN" sz="1200">
                <a:effectLst/>
                <a:latin typeface="Times New Roman" panose="02020603050405020304" pitchFamily="18" charset="0"/>
                <a:ea typeface="Arial" panose="020B0604020202020204" pitchFamily="34" charset="0"/>
              </a:rPr>
              <a:t>ResultW = 32’d5; RDW = 5’d7.</a:t>
            </a:r>
            <a:endParaRPr lang="vi-VN"/>
          </a:p>
          <a:p>
            <a:pPr marL="0" marR="0" lvl="0" indent="0" algn="l" defTabSz="914400" rtl="0" eaLnBrk="1" fontAlgn="auto" latinLnBrk="0" hangingPunct="1">
              <a:lnSpc>
                <a:spcPct val="100000"/>
              </a:lnSpc>
              <a:spcBef>
                <a:spcPts val="0"/>
              </a:spcBef>
              <a:spcAft>
                <a:spcPts val="0"/>
              </a:spcAft>
              <a:buClrTx/>
              <a:buSzTx/>
              <a:buFontTx/>
              <a:buNone/>
              <a:tabLst/>
              <a:defRPr/>
            </a:pPr>
            <a:r>
              <a:rPr lang="vi-VN"/>
              <a:t>4. Lệnh tải từ 240-340ns                                      </a:t>
            </a:r>
            <a:r>
              <a:rPr lang="vi-VN" sz="1200" kern="100">
                <a:effectLst/>
                <a:latin typeface="Times New Roman" panose="02020603050405020304" pitchFamily="18" charset="0"/>
                <a:ea typeface="Arial" panose="020B0604020202020204" pitchFamily="34" charset="0"/>
                <a:cs typeface="Times New Roman" panose="02020603050405020304" pitchFamily="18" charset="0"/>
              </a:rPr>
              <a:t>ALUResultM = RD1E + ImmExtE = 32’d19.</a:t>
            </a:r>
            <a:r>
              <a:rPr lang="vi-VN" sz="1200">
                <a:effectLst/>
                <a:latin typeface="Times New Roman" panose="02020603050405020304" pitchFamily="18" charset="0"/>
                <a:ea typeface="Arial" panose="020B0604020202020204" pitchFamily="34" charset="0"/>
              </a:rPr>
              <a:t> ResultW = 32’d19; RDW = 5’d14.</a:t>
            </a:r>
            <a:endParaRPr lang="vi-VN"/>
          </a:p>
          <a:p>
            <a:pPr algn="l">
              <a:lnSpc>
                <a:spcPct val="150000"/>
              </a:lnSpc>
              <a:spcAft>
                <a:spcPts val="800"/>
              </a:spcAft>
            </a:pPr>
            <a:r>
              <a:rPr lang="vi-VN"/>
              <a:t>5.Lệnh lưu từ 260-360ns		    </a:t>
            </a:r>
            <a:r>
              <a:rPr lang="vi-VN" sz="1200" kern="100">
                <a:effectLst/>
                <a:latin typeface="Times New Roman" panose="02020603050405020304" pitchFamily="18" charset="0"/>
                <a:ea typeface="Arial" panose="020B0604020202020204" pitchFamily="34" charset="0"/>
                <a:cs typeface="Times New Roman" panose="02020603050405020304" pitchFamily="18" charset="0"/>
              </a:rPr>
              <a:t>ALUResultM = RD1E + ImmExtE = 32’d23.</a:t>
            </a:r>
            <a:r>
              <a:rPr lang="vi-VN" sz="1200" kern="100">
                <a:effectLst/>
                <a:latin typeface="Arial" panose="020B0604020202020204" pitchFamily="34" charset="0"/>
                <a:ea typeface="Arial" panose="020B0604020202020204" pitchFamily="34" charset="0"/>
                <a:cs typeface="Times New Roman" panose="02020603050405020304" pitchFamily="18" charset="0"/>
              </a:rPr>
              <a:t> </a:t>
            </a:r>
            <a:r>
              <a:rPr lang="vi-VN" sz="1200">
                <a:effectLst/>
                <a:latin typeface="Times New Roman" panose="02020603050405020304" pitchFamily="18" charset="0"/>
                <a:ea typeface="Arial" panose="020B0604020202020204" pitchFamily="34" charset="0"/>
              </a:rPr>
              <a:t>ALUResultW = 32’d23; WriteDataM = 5’d60.</a:t>
            </a:r>
            <a:endParaRPr lang="vi-VN"/>
          </a:p>
          <a:p>
            <a:pPr algn="l">
              <a:lnSpc>
                <a:spcPct val="150000"/>
              </a:lnSpc>
              <a:spcAft>
                <a:spcPts val="800"/>
              </a:spcAft>
            </a:pPr>
            <a:r>
              <a:rPr lang="vi-VN"/>
              <a:t>6. lệnh nhảy từ 28-380ns		    </a:t>
            </a:r>
            <a:r>
              <a:rPr lang="vi-VN" sz="1200" kern="100">
                <a:effectLst/>
                <a:latin typeface="Times New Roman" panose="02020603050405020304" pitchFamily="18" charset="0"/>
                <a:ea typeface="Arial" panose="020B0604020202020204" pitchFamily="34" charset="0"/>
                <a:cs typeface="Times New Roman" panose="02020603050405020304" pitchFamily="18" charset="0"/>
              </a:rPr>
              <a:t>ALUResult = RD1E - RD2E =32’d0.</a:t>
            </a:r>
            <a:r>
              <a:rPr lang="vi-VN" sz="1200" kern="100">
                <a:effectLst/>
                <a:latin typeface="Arial" panose="020B0604020202020204" pitchFamily="34" charset="0"/>
                <a:ea typeface="Arial" panose="020B0604020202020204" pitchFamily="34" charset="0"/>
                <a:cs typeface="Times New Roman" panose="02020603050405020304" pitchFamily="18" charset="0"/>
              </a:rPr>
              <a:t> </a:t>
            </a:r>
            <a:r>
              <a:rPr lang="vi-VN" sz="1200">
                <a:effectLst/>
                <a:latin typeface="Times New Roman" panose="02020603050405020304" pitchFamily="18" charset="0"/>
                <a:ea typeface="Arial" panose="020B0604020202020204" pitchFamily="34" charset="0"/>
              </a:rPr>
              <a:t>PCSrcE =1, PCTargetE =32’d40.</a:t>
            </a:r>
            <a:endParaRPr lang="vi-VN"/>
          </a:p>
          <a:p>
            <a:endParaRPr lang="en-US"/>
          </a:p>
        </p:txBody>
      </p:sp>
      <p:sp>
        <p:nvSpPr>
          <p:cNvPr id="4" name="Slide Number Placeholder 3"/>
          <p:cNvSpPr>
            <a:spLocks noGrp="1"/>
          </p:cNvSpPr>
          <p:nvPr>
            <p:ph type="sldNum" sz="quarter" idx="10"/>
          </p:nvPr>
        </p:nvSpPr>
        <p:spPr/>
        <p:txBody>
          <a:bodyPr/>
          <a:lstStyle/>
          <a:p>
            <a:fld id="{49763CD2-8695-4F90-B9A3-3330CBF54B06}" type="slidenum">
              <a:rPr lang="en-US" smtClean="0"/>
              <a:t>20</a:t>
            </a:fld>
            <a:endParaRPr lang="en-US"/>
          </a:p>
        </p:txBody>
      </p:sp>
    </p:spTree>
    <p:extLst>
      <p:ext uri="{BB962C8B-B14F-4D97-AF65-F5344CB8AC3E}">
        <p14:creationId xmlns:p14="http://schemas.microsoft.com/office/powerpoint/2010/main" val="3832499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763CD2-8695-4F90-B9A3-3330CBF54B06}" type="slidenum">
              <a:rPr lang="en-US" smtClean="0"/>
              <a:t>21</a:t>
            </a:fld>
            <a:endParaRPr lang="en-US"/>
          </a:p>
        </p:txBody>
      </p:sp>
    </p:spTree>
    <p:extLst>
      <p:ext uri="{BB962C8B-B14F-4D97-AF65-F5344CB8AC3E}">
        <p14:creationId xmlns:p14="http://schemas.microsoft.com/office/powerpoint/2010/main" val="39022862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763CD2-8695-4F90-B9A3-3330CBF54B06}" type="slidenum">
              <a:rPr lang="en-US" smtClean="0"/>
              <a:t>22</a:t>
            </a:fld>
            <a:endParaRPr lang="en-US"/>
          </a:p>
        </p:txBody>
      </p:sp>
    </p:spTree>
    <p:extLst>
      <p:ext uri="{BB962C8B-B14F-4D97-AF65-F5344CB8AC3E}">
        <p14:creationId xmlns:p14="http://schemas.microsoft.com/office/powerpoint/2010/main" val="1891431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763CD2-8695-4F90-B9A3-3330CBF54B06}" type="slidenum">
              <a:rPr lang="en-US" smtClean="0"/>
              <a:t>3</a:t>
            </a:fld>
            <a:endParaRPr lang="en-US"/>
          </a:p>
        </p:txBody>
      </p:sp>
    </p:spTree>
    <p:extLst>
      <p:ext uri="{BB962C8B-B14F-4D97-AF65-F5344CB8AC3E}">
        <p14:creationId xmlns:p14="http://schemas.microsoft.com/office/powerpoint/2010/main" val="1734135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rtl="0">
              <a:lnSpc>
                <a:spcPct val="150000"/>
              </a:lnSpc>
              <a:spcBef>
                <a:spcPts val="0"/>
              </a:spcBef>
              <a:spcAft>
                <a:spcPts val="0"/>
              </a:spcAft>
              <a:buClr>
                <a:srgbClr val="000000"/>
              </a:buClr>
              <a:buSzPts val="2000"/>
              <a:buFont typeface="Arial"/>
              <a:buNone/>
            </a:pPr>
            <a:r>
              <a:rPr lang="vi-VN" b="1">
                <a:solidFill>
                  <a:srgbClr val="002060"/>
                </a:solidFill>
                <a:latin typeface="Arial" panose="020B0604020202020204" pitchFamily="34" charset="0"/>
                <a:ea typeface="Times New Roman"/>
                <a:cs typeface="Arial" panose="020B0604020202020204" pitchFamily="34" charset="0"/>
                <a:sym typeface="Times New Roman"/>
              </a:rPr>
              <a:t>“Thiết kế bộ vi xử lý 32 bit” sử dụng kiến trúc tập lệnh RISC-V, kiến trúc Harvard và kỹ thuật đường ống để giải quyết những nhược điểm ở trên như sau:</a:t>
            </a:r>
          </a:p>
          <a:p>
            <a:pPr marL="0" marR="0" lvl="0" indent="0" algn="just" rtl="0">
              <a:lnSpc>
                <a:spcPct val="150000"/>
              </a:lnSpc>
              <a:spcBef>
                <a:spcPts val="0"/>
              </a:spcBef>
              <a:spcAft>
                <a:spcPts val="0"/>
              </a:spcAft>
              <a:buClr>
                <a:srgbClr val="000000"/>
              </a:buClr>
              <a:buSzPts val="2000"/>
              <a:buFont typeface="Arial"/>
              <a:buNone/>
            </a:pPr>
            <a:r>
              <a:rPr lang="vi-VN" b="1">
                <a:solidFill>
                  <a:srgbClr val="002060"/>
                </a:solidFill>
                <a:latin typeface="Arial" panose="020B0604020202020204" pitchFamily="34" charset="0"/>
                <a:ea typeface="Times New Roman"/>
                <a:cs typeface="Arial" panose="020B0604020202020204" pitchFamily="34" charset="0"/>
                <a:sym typeface="Times New Roman"/>
              </a:rPr>
              <a:t>	+ Khắc phục nhược điểm về hiệu suất khi xử lý nhiều tác vụ.</a:t>
            </a:r>
          </a:p>
          <a:p>
            <a:pPr marL="0" marR="0" lvl="0" indent="0" algn="just" rtl="0">
              <a:lnSpc>
                <a:spcPct val="150000"/>
              </a:lnSpc>
              <a:spcBef>
                <a:spcPts val="0"/>
              </a:spcBef>
              <a:spcAft>
                <a:spcPts val="0"/>
              </a:spcAft>
              <a:buClr>
                <a:srgbClr val="000000"/>
              </a:buClr>
              <a:buSzPts val="2000"/>
              <a:buFont typeface="Arial"/>
              <a:buNone/>
            </a:pPr>
            <a:r>
              <a:rPr lang="vi-VN" b="1">
                <a:solidFill>
                  <a:srgbClr val="002060"/>
                </a:solidFill>
                <a:latin typeface="Arial" panose="020B0604020202020204" pitchFamily="34" charset="0"/>
                <a:ea typeface="Times New Roman"/>
                <a:cs typeface="Arial" panose="020B0604020202020204" pitchFamily="34" charset="0"/>
                <a:sym typeface="Times New Roman"/>
              </a:rPr>
              <a:t>	+ Giúp tránh xung đột khi truy cập bộ nhớ, tăng tốc độ xử lý và tối ưu hiệu suất.</a:t>
            </a:r>
          </a:p>
          <a:p>
            <a:pPr marL="0" marR="0" lvl="0" indent="0" algn="just" rtl="0">
              <a:lnSpc>
                <a:spcPct val="150000"/>
              </a:lnSpc>
              <a:spcBef>
                <a:spcPts val="0"/>
              </a:spcBef>
              <a:spcAft>
                <a:spcPts val="0"/>
              </a:spcAft>
              <a:buClr>
                <a:srgbClr val="000000"/>
              </a:buClr>
              <a:buSzPts val="2000"/>
              <a:buFont typeface="Arial"/>
              <a:buNone/>
            </a:pPr>
            <a:r>
              <a:rPr lang="vi-VN" b="1">
                <a:solidFill>
                  <a:srgbClr val="002060"/>
                </a:solidFill>
                <a:latin typeface="Arial" panose="020B0604020202020204" pitchFamily="34" charset="0"/>
                <a:ea typeface="Times New Roman"/>
                <a:cs typeface="Arial" panose="020B0604020202020204" pitchFamily="34" charset="0"/>
                <a:sym typeface="Times New Roman"/>
              </a:rPr>
              <a:t>	+ Cho phép nhiều lệnh thực hiện trong cùng một lúc để cải thiện nhược điểm về hiệu 	   suất và lãng phí tài nguyên của các thiết kế chu kỳ xung duy nhất.</a:t>
            </a:r>
          </a:p>
          <a:p>
            <a:pPr marL="0" marR="0" lvl="0" indent="0" algn="just" rtl="0">
              <a:lnSpc>
                <a:spcPct val="100000"/>
              </a:lnSpc>
              <a:spcBef>
                <a:spcPts val="0"/>
              </a:spcBef>
              <a:spcAft>
                <a:spcPts val="0"/>
              </a:spcAft>
              <a:buClr>
                <a:srgbClr val="000000"/>
              </a:buClr>
              <a:buSzPts val="2000"/>
              <a:buFont typeface="Arial"/>
              <a:buNone/>
            </a:pPr>
            <a:endParaRPr lang="vi-VN" sz="1600" b="1" i="0" u="none" strike="noStrike" cap="none">
              <a:solidFill>
                <a:srgbClr val="002060"/>
              </a:solidFill>
              <a:latin typeface="Arial" panose="020B0604020202020204" pitchFamily="34" charset="0"/>
              <a:ea typeface="Times New Roman"/>
              <a:cs typeface="Arial" panose="020B0604020202020204" pitchFamily="34" charset="0"/>
              <a:sym typeface="Times New Roman"/>
            </a:endParaRPr>
          </a:p>
          <a:p>
            <a:endParaRPr lang="en-US"/>
          </a:p>
        </p:txBody>
      </p:sp>
      <p:sp>
        <p:nvSpPr>
          <p:cNvPr id="4" name="Slide Number Placeholder 3"/>
          <p:cNvSpPr>
            <a:spLocks noGrp="1"/>
          </p:cNvSpPr>
          <p:nvPr>
            <p:ph type="sldNum" sz="quarter" idx="10"/>
          </p:nvPr>
        </p:nvSpPr>
        <p:spPr/>
        <p:txBody>
          <a:bodyPr/>
          <a:lstStyle/>
          <a:p>
            <a:fld id="{49763CD2-8695-4F90-B9A3-3330CBF54B06}" type="slidenum">
              <a:rPr lang="en-US" smtClean="0"/>
              <a:t>4</a:t>
            </a:fld>
            <a:endParaRPr lang="en-US"/>
          </a:p>
        </p:txBody>
      </p:sp>
    </p:spTree>
    <p:extLst>
      <p:ext uri="{BB962C8B-B14F-4D97-AF65-F5344CB8AC3E}">
        <p14:creationId xmlns:p14="http://schemas.microsoft.com/office/powerpoint/2010/main" val="3181316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763CD2-8695-4F90-B9A3-3330CBF54B06}" type="slidenum">
              <a:rPr lang="en-US" smtClean="0"/>
              <a:t>5</a:t>
            </a:fld>
            <a:endParaRPr lang="en-US"/>
          </a:p>
        </p:txBody>
      </p:sp>
    </p:spTree>
    <p:extLst>
      <p:ext uri="{BB962C8B-B14F-4D97-AF65-F5344CB8AC3E}">
        <p14:creationId xmlns:p14="http://schemas.microsoft.com/office/powerpoint/2010/main" val="2985624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sz="1300">
                <a:solidFill>
                  <a:srgbClr val="000000"/>
                </a:solidFill>
                <a:latin typeface="Arial" panose="020B0604020202020204" pitchFamily="34" charset="0"/>
                <a:ea typeface="Yu Mincho" panose="02020400000000000000" pitchFamily="18" charset="-128"/>
                <a:cs typeface="Arial" panose="020B0604020202020204" pitchFamily="34" charset="0"/>
              </a:rPr>
              <a:t>Kiến trúc tập lệnh </a:t>
            </a:r>
            <a:r>
              <a:rPr lang="vi-VN" sz="1300">
                <a:solidFill>
                  <a:srgbClr val="000000"/>
                </a:solidFill>
                <a:latin typeface="Arial" panose="020B0604020202020204" pitchFamily="34" charset="0"/>
                <a:ea typeface="Yu Mincho" panose="02020400000000000000" pitchFamily="18" charset="-128"/>
                <a:cs typeface="Arial" panose="020B0604020202020204" pitchFamily="34" charset="0"/>
              </a:rPr>
              <a:t>RISC-V được phát triển ban đầu tại Đại học California, Berkeley và hiện được quản lý bởi RISC-V International, một tổ chức có nhiều thành viên và đã có hàng tỷ chip chứa lõi RISC-V được sản xuất.</a:t>
            </a:r>
            <a:endParaRPr lang="en-US" sz="1300">
              <a:latin typeface="Arial" panose="020B0604020202020204" pitchFamily="34" charset="0"/>
              <a:cs typeface="Arial" panose="020B0604020202020204" pitchFamily="34" charset="0"/>
            </a:endParaRPr>
          </a:p>
          <a:p>
            <a:endParaRPr lang="en-US"/>
          </a:p>
        </p:txBody>
      </p:sp>
      <p:sp>
        <p:nvSpPr>
          <p:cNvPr id="4" name="Slide Number Placeholder 3"/>
          <p:cNvSpPr>
            <a:spLocks noGrp="1"/>
          </p:cNvSpPr>
          <p:nvPr>
            <p:ph type="sldNum" sz="quarter" idx="10"/>
          </p:nvPr>
        </p:nvSpPr>
        <p:spPr/>
        <p:txBody>
          <a:bodyPr/>
          <a:lstStyle/>
          <a:p>
            <a:fld id="{49763CD2-8695-4F90-B9A3-3330CBF54B06}" type="slidenum">
              <a:rPr lang="en-US" smtClean="0"/>
              <a:t>6</a:t>
            </a:fld>
            <a:endParaRPr lang="en-US"/>
          </a:p>
        </p:txBody>
      </p:sp>
    </p:spTree>
    <p:extLst>
      <p:ext uri="{BB962C8B-B14F-4D97-AF65-F5344CB8AC3E}">
        <p14:creationId xmlns:p14="http://schemas.microsoft.com/office/powerpoint/2010/main" val="487318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vi-VN" sz="1300">
                <a:solidFill>
                  <a:srgbClr val="000000"/>
                </a:solidFill>
                <a:latin typeface="Arial" panose="020B0604020202020204" pitchFamily="34" charset="0"/>
                <a:ea typeface="Yu Mincho" panose="02020400000000000000" pitchFamily="18" charset="-128"/>
                <a:cs typeface="Arial" panose="020B0604020202020204" pitchFamily="34" charset="0"/>
              </a:rPr>
              <a:t>RISC-V dựa trên đơn giản hóa, mô đun và mở rộng, cho phép tạo bộ xử lý tùy chỉnh, hiệu suất cao. Tập lệnh đơn giản, tổng quát, tiết kiệm năng lượng, thực thi nhanh hơn CISC. RISC-V có các thành phần độc lập, dễ kết hợp và mở rộng mà không ảnh hưởng tính tương thích phần mềm.</a:t>
            </a:r>
            <a:endParaRPr lang="en-US" sz="1300">
              <a:latin typeface="Arial" panose="020B0604020202020204" pitchFamily="34" charset="0"/>
              <a:cs typeface="Arial" panose="020B0604020202020204" pitchFamily="34" charset="0"/>
            </a:endParaRPr>
          </a:p>
          <a:p>
            <a:endParaRPr lang="en-US"/>
          </a:p>
        </p:txBody>
      </p:sp>
      <p:sp>
        <p:nvSpPr>
          <p:cNvPr id="4" name="Slide Number Placeholder 3"/>
          <p:cNvSpPr>
            <a:spLocks noGrp="1"/>
          </p:cNvSpPr>
          <p:nvPr>
            <p:ph type="sldNum" sz="quarter" idx="10"/>
          </p:nvPr>
        </p:nvSpPr>
        <p:spPr/>
        <p:txBody>
          <a:bodyPr/>
          <a:lstStyle/>
          <a:p>
            <a:fld id="{49763CD2-8695-4F90-B9A3-3330CBF54B06}" type="slidenum">
              <a:rPr lang="en-US" smtClean="0"/>
              <a:t>7</a:t>
            </a:fld>
            <a:endParaRPr lang="en-US"/>
          </a:p>
        </p:txBody>
      </p:sp>
    </p:spTree>
    <p:extLst>
      <p:ext uri="{BB962C8B-B14F-4D97-AF65-F5344CB8AC3E}">
        <p14:creationId xmlns:p14="http://schemas.microsoft.com/office/powerpoint/2010/main" val="2739545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vi-VN" sz="1300">
                <a:solidFill>
                  <a:srgbClr val="000000"/>
                </a:solidFill>
                <a:latin typeface="Arial" panose="020B0604020202020204" pitchFamily="34" charset="0"/>
                <a:ea typeface="Yu Mincho" panose="02020400000000000000" pitchFamily="18" charset="-128"/>
                <a:cs typeface="Arial" panose="020B0604020202020204" pitchFamily="34" charset="0"/>
              </a:rPr>
              <a:t>Kỹ thuật đường ống là việc chồng chéo nhiều lệnh trong quá trình thực hiện, giúp tăng hiệu suất CPU bằng cách giảm thiểu thời gian chờ và xử lý nhiều lệnh trong một đơn vị thời gian.</a:t>
            </a:r>
            <a:endParaRPr lang="en-US" sz="1300">
              <a:latin typeface="Arial" panose="020B0604020202020204" pitchFamily="34" charset="0"/>
              <a:cs typeface="Arial" panose="020B0604020202020204" pitchFamily="34" charset="0"/>
            </a:endParaRPr>
          </a:p>
          <a:p>
            <a:endParaRPr lang="en-US"/>
          </a:p>
        </p:txBody>
      </p:sp>
      <p:sp>
        <p:nvSpPr>
          <p:cNvPr id="4" name="Slide Number Placeholder 3"/>
          <p:cNvSpPr>
            <a:spLocks noGrp="1"/>
          </p:cNvSpPr>
          <p:nvPr>
            <p:ph type="sldNum" sz="quarter" idx="10"/>
          </p:nvPr>
        </p:nvSpPr>
        <p:spPr/>
        <p:txBody>
          <a:bodyPr/>
          <a:lstStyle/>
          <a:p>
            <a:fld id="{49763CD2-8695-4F90-B9A3-3330CBF54B06}" type="slidenum">
              <a:rPr lang="en-US" smtClean="0"/>
              <a:t>8</a:t>
            </a:fld>
            <a:endParaRPr lang="en-US"/>
          </a:p>
        </p:txBody>
      </p:sp>
    </p:spTree>
    <p:extLst>
      <p:ext uri="{BB962C8B-B14F-4D97-AF65-F5344CB8AC3E}">
        <p14:creationId xmlns:p14="http://schemas.microsoft.com/office/powerpoint/2010/main" val="2156881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vi-VN" sz="1300">
                <a:solidFill>
                  <a:srgbClr val="000000"/>
                </a:solidFill>
                <a:latin typeface="Arial" panose="020B0604020202020204" pitchFamily="34" charset="0"/>
                <a:ea typeface="Yu Mincho" panose="02020400000000000000" pitchFamily="18" charset="-128"/>
                <a:cs typeface="Arial" panose="020B0604020202020204" pitchFamily="34" charset="0"/>
              </a:rPr>
              <a:t>Xung đột dữ liệu là xung đột phát sinh khi một lệnh phụ thuộc vào kết quả của lệnh trước đó vẫn đang trong đường ống.</a:t>
            </a:r>
            <a:endParaRPr lang="en-US" sz="1300">
              <a:latin typeface="Arial" panose="020B0604020202020204" pitchFamily="34" charset="0"/>
              <a:cs typeface="Arial" panose="020B0604020202020204" pitchFamily="34" charset="0"/>
            </a:endParaRPr>
          </a:p>
          <a:p>
            <a:endParaRPr lang="en-US"/>
          </a:p>
        </p:txBody>
      </p:sp>
      <p:sp>
        <p:nvSpPr>
          <p:cNvPr id="4" name="Slide Number Placeholder 3"/>
          <p:cNvSpPr>
            <a:spLocks noGrp="1"/>
          </p:cNvSpPr>
          <p:nvPr>
            <p:ph type="sldNum" sz="quarter" idx="10"/>
          </p:nvPr>
        </p:nvSpPr>
        <p:spPr/>
        <p:txBody>
          <a:bodyPr/>
          <a:lstStyle/>
          <a:p>
            <a:fld id="{49763CD2-8695-4F90-B9A3-3330CBF54B06}" type="slidenum">
              <a:rPr lang="en-US" smtClean="0"/>
              <a:t>9</a:t>
            </a:fld>
            <a:endParaRPr lang="en-US"/>
          </a:p>
        </p:txBody>
      </p:sp>
    </p:spTree>
    <p:extLst>
      <p:ext uri="{BB962C8B-B14F-4D97-AF65-F5344CB8AC3E}">
        <p14:creationId xmlns:p14="http://schemas.microsoft.com/office/powerpoint/2010/main" val="684276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35E20-37A3-493C-8102-5D7722B554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2122513B-05D7-4D24-85C2-168F9D4891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792E2B4E-2664-4B2D-BD59-7027F677A748}"/>
              </a:ext>
            </a:extLst>
          </p:cNvPr>
          <p:cNvSpPr>
            <a:spLocks noGrp="1"/>
          </p:cNvSpPr>
          <p:nvPr>
            <p:ph type="dt" sz="half" idx="10"/>
          </p:nvPr>
        </p:nvSpPr>
        <p:spPr/>
        <p:txBody>
          <a:bodyPr/>
          <a:lstStyle/>
          <a:p>
            <a:fld id="{7A45EE92-0EBF-4AA8-B42E-18FD5EABF8CD}" type="datetime1">
              <a:rPr lang="vi-VN" smtClean="0"/>
              <a:t>25/06/2024</a:t>
            </a:fld>
            <a:endParaRPr lang="vi-VN"/>
          </a:p>
        </p:txBody>
      </p:sp>
      <p:sp>
        <p:nvSpPr>
          <p:cNvPr id="5" name="Footer Placeholder 4">
            <a:extLst>
              <a:ext uri="{FF2B5EF4-FFF2-40B4-BE49-F238E27FC236}">
                <a16:creationId xmlns:a16="http://schemas.microsoft.com/office/drawing/2014/main" id="{39106121-731D-47EC-BA10-7D951887A085}"/>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27F9EEB7-15E4-4885-9112-BDB69956CE24}"/>
              </a:ext>
            </a:extLst>
          </p:cNvPr>
          <p:cNvSpPr>
            <a:spLocks noGrp="1"/>
          </p:cNvSpPr>
          <p:nvPr>
            <p:ph type="sldNum" sz="quarter" idx="12"/>
          </p:nvPr>
        </p:nvSpPr>
        <p:spPr/>
        <p:txBody>
          <a:bodyPr/>
          <a:lstStyle/>
          <a:p>
            <a:fld id="{94729846-989D-4649-8342-808EBD0F27F4}" type="slidenum">
              <a:rPr lang="vi-VN" smtClean="0"/>
              <a:t>‹#›</a:t>
            </a:fld>
            <a:endParaRPr lang="vi-VN"/>
          </a:p>
        </p:txBody>
      </p:sp>
    </p:spTree>
    <p:extLst>
      <p:ext uri="{BB962C8B-B14F-4D97-AF65-F5344CB8AC3E}">
        <p14:creationId xmlns:p14="http://schemas.microsoft.com/office/powerpoint/2010/main" val="3000295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4D730-026A-45C0-9B75-C9E42C14A1B7}"/>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96B1DEF1-A954-444E-B85C-B2F7825794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E1403FB6-73A1-4516-B6F3-C3CD354372FD}"/>
              </a:ext>
            </a:extLst>
          </p:cNvPr>
          <p:cNvSpPr>
            <a:spLocks noGrp="1"/>
          </p:cNvSpPr>
          <p:nvPr>
            <p:ph type="dt" sz="half" idx="10"/>
          </p:nvPr>
        </p:nvSpPr>
        <p:spPr/>
        <p:txBody>
          <a:bodyPr/>
          <a:lstStyle/>
          <a:p>
            <a:fld id="{BCA7819D-8A8C-471E-8A20-2FE3208D3FF6}" type="datetime1">
              <a:rPr lang="vi-VN" smtClean="0"/>
              <a:t>25/06/2024</a:t>
            </a:fld>
            <a:endParaRPr lang="vi-VN"/>
          </a:p>
        </p:txBody>
      </p:sp>
      <p:sp>
        <p:nvSpPr>
          <p:cNvPr id="5" name="Footer Placeholder 4">
            <a:extLst>
              <a:ext uri="{FF2B5EF4-FFF2-40B4-BE49-F238E27FC236}">
                <a16:creationId xmlns:a16="http://schemas.microsoft.com/office/drawing/2014/main" id="{05FF238C-DD9E-4822-B5EE-9FF9727302C7}"/>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9291AC9E-B28A-4EFE-A43A-459898359F11}"/>
              </a:ext>
            </a:extLst>
          </p:cNvPr>
          <p:cNvSpPr>
            <a:spLocks noGrp="1"/>
          </p:cNvSpPr>
          <p:nvPr>
            <p:ph type="sldNum" sz="quarter" idx="12"/>
          </p:nvPr>
        </p:nvSpPr>
        <p:spPr/>
        <p:txBody>
          <a:bodyPr/>
          <a:lstStyle/>
          <a:p>
            <a:fld id="{94729846-989D-4649-8342-808EBD0F27F4}" type="slidenum">
              <a:rPr lang="vi-VN" smtClean="0"/>
              <a:t>‹#›</a:t>
            </a:fld>
            <a:endParaRPr lang="vi-VN"/>
          </a:p>
        </p:txBody>
      </p:sp>
    </p:spTree>
    <p:extLst>
      <p:ext uri="{BB962C8B-B14F-4D97-AF65-F5344CB8AC3E}">
        <p14:creationId xmlns:p14="http://schemas.microsoft.com/office/powerpoint/2010/main" val="3026075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AA4F19-1B09-485B-BC9A-47697EEB85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F3E3920A-23B5-409E-824F-619BC69086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3579D8B1-17DA-4B32-86E3-B159B7F4D2ED}"/>
              </a:ext>
            </a:extLst>
          </p:cNvPr>
          <p:cNvSpPr>
            <a:spLocks noGrp="1"/>
          </p:cNvSpPr>
          <p:nvPr>
            <p:ph type="dt" sz="half" idx="10"/>
          </p:nvPr>
        </p:nvSpPr>
        <p:spPr/>
        <p:txBody>
          <a:bodyPr/>
          <a:lstStyle/>
          <a:p>
            <a:fld id="{26572401-CB37-4E7A-B1C9-D34BC5639479}" type="datetime1">
              <a:rPr lang="vi-VN" smtClean="0"/>
              <a:t>25/06/2024</a:t>
            </a:fld>
            <a:endParaRPr lang="vi-VN"/>
          </a:p>
        </p:txBody>
      </p:sp>
      <p:sp>
        <p:nvSpPr>
          <p:cNvPr id="5" name="Footer Placeholder 4">
            <a:extLst>
              <a:ext uri="{FF2B5EF4-FFF2-40B4-BE49-F238E27FC236}">
                <a16:creationId xmlns:a16="http://schemas.microsoft.com/office/drawing/2014/main" id="{D0B163C9-E036-4185-A9DC-AB687C1D27E5}"/>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8A9EAC6F-6670-44F7-8261-734D0EDAD017}"/>
              </a:ext>
            </a:extLst>
          </p:cNvPr>
          <p:cNvSpPr>
            <a:spLocks noGrp="1"/>
          </p:cNvSpPr>
          <p:nvPr>
            <p:ph type="sldNum" sz="quarter" idx="12"/>
          </p:nvPr>
        </p:nvSpPr>
        <p:spPr/>
        <p:txBody>
          <a:bodyPr/>
          <a:lstStyle/>
          <a:p>
            <a:fld id="{94729846-989D-4649-8342-808EBD0F27F4}" type="slidenum">
              <a:rPr lang="vi-VN" smtClean="0"/>
              <a:t>‹#›</a:t>
            </a:fld>
            <a:endParaRPr lang="vi-VN"/>
          </a:p>
        </p:txBody>
      </p:sp>
    </p:spTree>
    <p:extLst>
      <p:ext uri="{BB962C8B-B14F-4D97-AF65-F5344CB8AC3E}">
        <p14:creationId xmlns:p14="http://schemas.microsoft.com/office/powerpoint/2010/main" val="2652035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F746-BB75-416F-BF52-CB1BAF520C98}"/>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78C0B3F4-EC1F-40B1-A7AD-B048A9161F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F3E4E1DE-41BF-4A3C-BEAB-B254EF1D1945}"/>
              </a:ext>
            </a:extLst>
          </p:cNvPr>
          <p:cNvSpPr>
            <a:spLocks noGrp="1"/>
          </p:cNvSpPr>
          <p:nvPr>
            <p:ph type="dt" sz="half" idx="10"/>
          </p:nvPr>
        </p:nvSpPr>
        <p:spPr/>
        <p:txBody>
          <a:bodyPr/>
          <a:lstStyle/>
          <a:p>
            <a:fld id="{95947C89-F342-4DF2-BC7B-FFFE359B2849}" type="datetime1">
              <a:rPr lang="vi-VN" smtClean="0"/>
              <a:t>25/06/2024</a:t>
            </a:fld>
            <a:endParaRPr lang="vi-VN"/>
          </a:p>
        </p:txBody>
      </p:sp>
      <p:sp>
        <p:nvSpPr>
          <p:cNvPr id="5" name="Footer Placeholder 4">
            <a:extLst>
              <a:ext uri="{FF2B5EF4-FFF2-40B4-BE49-F238E27FC236}">
                <a16:creationId xmlns:a16="http://schemas.microsoft.com/office/drawing/2014/main" id="{F14315F9-9576-4189-9193-B02CD13C5C18}"/>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756A25C5-A47F-4F01-894C-A8DCF37A2108}"/>
              </a:ext>
            </a:extLst>
          </p:cNvPr>
          <p:cNvSpPr>
            <a:spLocks noGrp="1"/>
          </p:cNvSpPr>
          <p:nvPr>
            <p:ph type="sldNum" sz="quarter" idx="12"/>
          </p:nvPr>
        </p:nvSpPr>
        <p:spPr/>
        <p:txBody>
          <a:bodyPr/>
          <a:lstStyle/>
          <a:p>
            <a:fld id="{94729846-989D-4649-8342-808EBD0F27F4}" type="slidenum">
              <a:rPr lang="vi-VN" smtClean="0"/>
              <a:t>‹#›</a:t>
            </a:fld>
            <a:endParaRPr lang="vi-VN"/>
          </a:p>
        </p:txBody>
      </p:sp>
    </p:spTree>
    <p:extLst>
      <p:ext uri="{BB962C8B-B14F-4D97-AF65-F5344CB8AC3E}">
        <p14:creationId xmlns:p14="http://schemas.microsoft.com/office/powerpoint/2010/main" val="1072862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E2566-D864-449B-8E03-8279AC850D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ED4F4A82-E7CF-4996-B99F-37C54130C1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F74784-327D-4D54-9E2B-41578524EA94}"/>
              </a:ext>
            </a:extLst>
          </p:cNvPr>
          <p:cNvSpPr>
            <a:spLocks noGrp="1"/>
          </p:cNvSpPr>
          <p:nvPr>
            <p:ph type="dt" sz="half" idx="10"/>
          </p:nvPr>
        </p:nvSpPr>
        <p:spPr/>
        <p:txBody>
          <a:bodyPr/>
          <a:lstStyle/>
          <a:p>
            <a:fld id="{A8D680D4-8474-43C6-80B6-9AB952D5256D}" type="datetime1">
              <a:rPr lang="vi-VN" smtClean="0"/>
              <a:t>25/06/2024</a:t>
            </a:fld>
            <a:endParaRPr lang="vi-VN"/>
          </a:p>
        </p:txBody>
      </p:sp>
      <p:sp>
        <p:nvSpPr>
          <p:cNvPr id="5" name="Footer Placeholder 4">
            <a:extLst>
              <a:ext uri="{FF2B5EF4-FFF2-40B4-BE49-F238E27FC236}">
                <a16:creationId xmlns:a16="http://schemas.microsoft.com/office/drawing/2014/main" id="{9486F645-B68C-46B7-87C1-1D07F533A397}"/>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4E67AB2-1320-411E-8840-65C965C6B718}"/>
              </a:ext>
            </a:extLst>
          </p:cNvPr>
          <p:cNvSpPr>
            <a:spLocks noGrp="1"/>
          </p:cNvSpPr>
          <p:nvPr>
            <p:ph type="sldNum" sz="quarter" idx="12"/>
          </p:nvPr>
        </p:nvSpPr>
        <p:spPr/>
        <p:txBody>
          <a:bodyPr/>
          <a:lstStyle/>
          <a:p>
            <a:fld id="{94729846-989D-4649-8342-808EBD0F27F4}" type="slidenum">
              <a:rPr lang="vi-VN" smtClean="0"/>
              <a:t>‹#›</a:t>
            </a:fld>
            <a:endParaRPr lang="vi-VN"/>
          </a:p>
        </p:txBody>
      </p:sp>
    </p:spTree>
    <p:extLst>
      <p:ext uri="{BB962C8B-B14F-4D97-AF65-F5344CB8AC3E}">
        <p14:creationId xmlns:p14="http://schemas.microsoft.com/office/powerpoint/2010/main" val="4022937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521E-14F6-4647-8677-54908C021C39}"/>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8374BF4C-910F-4FF5-8748-7F6D4D0A75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00FAA2F6-E8E6-4752-8E88-A1CE2A28D0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47C522B1-0A73-4D9D-A3D3-CF0F8260487B}"/>
              </a:ext>
            </a:extLst>
          </p:cNvPr>
          <p:cNvSpPr>
            <a:spLocks noGrp="1"/>
          </p:cNvSpPr>
          <p:nvPr>
            <p:ph type="dt" sz="half" idx="10"/>
          </p:nvPr>
        </p:nvSpPr>
        <p:spPr/>
        <p:txBody>
          <a:bodyPr/>
          <a:lstStyle/>
          <a:p>
            <a:fld id="{32E2B70B-39C2-48C6-8618-7076B80F6239}" type="datetime1">
              <a:rPr lang="vi-VN" smtClean="0"/>
              <a:t>25/06/2024</a:t>
            </a:fld>
            <a:endParaRPr lang="vi-VN"/>
          </a:p>
        </p:txBody>
      </p:sp>
      <p:sp>
        <p:nvSpPr>
          <p:cNvPr id="6" name="Footer Placeholder 5">
            <a:extLst>
              <a:ext uri="{FF2B5EF4-FFF2-40B4-BE49-F238E27FC236}">
                <a16:creationId xmlns:a16="http://schemas.microsoft.com/office/drawing/2014/main" id="{DAD03647-958E-4759-A575-A183DE5C717D}"/>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EE4485B6-28EF-4C91-9496-FF03A45A2404}"/>
              </a:ext>
            </a:extLst>
          </p:cNvPr>
          <p:cNvSpPr>
            <a:spLocks noGrp="1"/>
          </p:cNvSpPr>
          <p:nvPr>
            <p:ph type="sldNum" sz="quarter" idx="12"/>
          </p:nvPr>
        </p:nvSpPr>
        <p:spPr/>
        <p:txBody>
          <a:bodyPr/>
          <a:lstStyle/>
          <a:p>
            <a:fld id="{94729846-989D-4649-8342-808EBD0F27F4}" type="slidenum">
              <a:rPr lang="vi-VN" smtClean="0"/>
              <a:t>‹#›</a:t>
            </a:fld>
            <a:endParaRPr lang="vi-VN"/>
          </a:p>
        </p:txBody>
      </p:sp>
    </p:spTree>
    <p:extLst>
      <p:ext uri="{BB962C8B-B14F-4D97-AF65-F5344CB8AC3E}">
        <p14:creationId xmlns:p14="http://schemas.microsoft.com/office/powerpoint/2010/main" val="4212960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4F9D-B9D0-4463-BB97-E1F9EAB6E43F}"/>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23F42B47-9FB9-4BAC-A42E-FE3782F91F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5FBF4B-E5A5-4F37-8E9F-7F1CE22BDD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F6741890-B543-41AF-B3D4-3FB42CBCC0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3A951E-8535-4DBE-850D-088D677852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DD719974-9819-4225-ABF7-048533309D43}"/>
              </a:ext>
            </a:extLst>
          </p:cNvPr>
          <p:cNvSpPr>
            <a:spLocks noGrp="1"/>
          </p:cNvSpPr>
          <p:nvPr>
            <p:ph type="dt" sz="half" idx="10"/>
          </p:nvPr>
        </p:nvSpPr>
        <p:spPr/>
        <p:txBody>
          <a:bodyPr/>
          <a:lstStyle/>
          <a:p>
            <a:fld id="{F0D5C316-4733-4D14-B59B-E0A0DF957C21}" type="datetime1">
              <a:rPr lang="vi-VN" smtClean="0"/>
              <a:t>25/06/2024</a:t>
            </a:fld>
            <a:endParaRPr lang="vi-VN"/>
          </a:p>
        </p:txBody>
      </p:sp>
      <p:sp>
        <p:nvSpPr>
          <p:cNvPr id="8" name="Footer Placeholder 7">
            <a:extLst>
              <a:ext uri="{FF2B5EF4-FFF2-40B4-BE49-F238E27FC236}">
                <a16:creationId xmlns:a16="http://schemas.microsoft.com/office/drawing/2014/main" id="{CBCD7490-252C-4069-9359-B0081F950223}"/>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784D4B4C-0799-4928-82D7-74186D5049D5}"/>
              </a:ext>
            </a:extLst>
          </p:cNvPr>
          <p:cNvSpPr>
            <a:spLocks noGrp="1"/>
          </p:cNvSpPr>
          <p:nvPr>
            <p:ph type="sldNum" sz="quarter" idx="12"/>
          </p:nvPr>
        </p:nvSpPr>
        <p:spPr/>
        <p:txBody>
          <a:bodyPr/>
          <a:lstStyle/>
          <a:p>
            <a:fld id="{94729846-989D-4649-8342-808EBD0F27F4}" type="slidenum">
              <a:rPr lang="vi-VN" smtClean="0"/>
              <a:t>‹#›</a:t>
            </a:fld>
            <a:endParaRPr lang="vi-VN"/>
          </a:p>
        </p:txBody>
      </p:sp>
    </p:spTree>
    <p:extLst>
      <p:ext uri="{BB962C8B-B14F-4D97-AF65-F5344CB8AC3E}">
        <p14:creationId xmlns:p14="http://schemas.microsoft.com/office/powerpoint/2010/main" val="42182785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A36A9-07B6-4788-829F-03C832914942}"/>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229C9EB3-87C0-48D5-8AC4-FFDE5A956F88}"/>
              </a:ext>
            </a:extLst>
          </p:cNvPr>
          <p:cNvSpPr>
            <a:spLocks noGrp="1"/>
          </p:cNvSpPr>
          <p:nvPr>
            <p:ph type="dt" sz="half" idx="10"/>
          </p:nvPr>
        </p:nvSpPr>
        <p:spPr/>
        <p:txBody>
          <a:bodyPr/>
          <a:lstStyle/>
          <a:p>
            <a:fld id="{D2B6B08C-5491-4FCC-B6B2-43057280954E}" type="datetime1">
              <a:rPr lang="vi-VN" smtClean="0"/>
              <a:t>25/06/2024</a:t>
            </a:fld>
            <a:endParaRPr lang="vi-VN"/>
          </a:p>
        </p:txBody>
      </p:sp>
      <p:sp>
        <p:nvSpPr>
          <p:cNvPr id="4" name="Footer Placeholder 3">
            <a:extLst>
              <a:ext uri="{FF2B5EF4-FFF2-40B4-BE49-F238E27FC236}">
                <a16:creationId xmlns:a16="http://schemas.microsoft.com/office/drawing/2014/main" id="{1FC2A9AB-AD3A-4C6C-97AC-AD44F6549B19}"/>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E1EE69D3-6088-493F-9685-452034263B0A}"/>
              </a:ext>
            </a:extLst>
          </p:cNvPr>
          <p:cNvSpPr>
            <a:spLocks noGrp="1"/>
          </p:cNvSpPr>
          <p:nvPr>
            <p:ph type="sldNum" sz="quarter" idx="12"/>
          </p:nvPr>
        </p:nvSpPr>
        <p:spPr/>
        <p:txBody>
          <a:bodyPr/>
          <a:lstStyle/>
          <a:p>
            <a:fld id="{94729846-989D-4649-8342-808EBD0F27F4}" type="slidenum">
              <a:rPr lang="vi-VN" smtClean="0"/>
              <a:t>‹#›</a:t>
            </a:fld>
            <a:endParaRPr lang="vi-VN"/>
          </a:p>
        </p:txBody>
      </p:sp>
    </p:spTree>
    <p:extLst>
      <p:ext uri="{BB962C8B-B14F-4D97-AF65-F5344CB8AC3E}">
        <p14:creationId xmlns:p14="http://schemas.microsoft.com/office/powerpoint/2010/main" val="2923201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18C906-1832-4E9C-8E80-91D52E6D3268}"/>
              </a:ext>
            </a:extLst>
          </p:cNvPr>
          <p:cNvSpPr>
            <a:spLocks noGrp="1"/>
          </p:cNvSpPr>
          <p:nvPr>
            <p:ph type="dt" sz="half" idx="10"/>
          </p:nvPr>
        </p:nvSpPr>
        <p:spPr/>
        <p:txBody>
          <a:bodyPr/>
          <a:lstStyle/>
          <a:p>
            <a:fld id="{97EE09C6-52E8-46AD-AD34-7C17388E189F}" type="datetime1">
              <a:rPr lang="vi-VN" smtClean="0"/>
              <a:t>25/06/2024</a:t>
            </a:fld>
            <a:endParaRPr lang="vi-VN"/>
          </a:p>
        </p:txBody>
      </p:sp>
      <p:sp>
        <p:nvSpPr>
          <p:cNvPr id="3" name="Footer Placeholder 2">
            <a:extLst>
              <a:ext uri="{FF2B5EF4-FFF2-40B4-BE49-F238E27FC236}">
                <a16:creationId xmlns:a16="http://schemas.microsoft.com/office/drawing/2014/main" id="{1D196199-B9DB-44CA-A32C-CFE024782047}"/>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BB475C49-94BD-4510-A3E9-E94BB8515D8B}"/>
              </a:ext>
            </a:extLst>
          </p:cNvPr>
          <p:cNvSpPr>
            <a:spLocks noGrp="1"/>
          </p:cNvSpPr>
          <p:nvPr>
            <p:ph type="sldNum" sz="quarter" idx="12"/>
          </p:nvPr>
        </p:nvSpPr>
        <p:spPr/>
        <p:txBody>
          <a:bodyPr/>
          <a:lstStyle/>
          <a:p>
            <a:fld id="{94729846-989D-4649-8342-808EBD0F27F4}" type="slidenum">
              <a:rPr lang="vi-VN" smtClean="0"/>
              <a:t>‹#›</a:t>
            </a:fld>
            <a:endParaRPr lang="vi-VN"/>
          </a:p>
        </p:txBody>
      </p:sp>
    </p:spTree>
    <p:extLst>
      <p:ext uri="{BB962C8B-B14F-4D97-AF65-F5344CB8AC3E}">
        <p14:creationId xmlns:p14="http://schemas.microsoft.com/office/powerpoint/2010/main" val="1664465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F5279-72DE-402E-8647-6843BDA0F3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9067473B-52CF-4F9C-A480-E36F12D3C7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916185BF-8EC0-4997-8EA2-64FE7C8B6B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E7F15F-FA5C-470B-B900-48E3BAAB93D0}"/>
              </a:ext>
            </a:extLst>
          </p:cNvPr>
          <p:cNvSpPr>
            <a:spLocks noGrp="1"/>
          </p:cNvSpPr>
          <p:nvPr>
            <p:ph type="dt" sz="half" idx="10"/>
          </p:nvPr>
        </p:nvSpPr>
        <p:spPr/>
        <p:txBody>
          <a:bodyPr/>
          <a:lstStyle/>
          <a:p>
            <a:fld id="{B663150D-548C-4FDA-AA35-79B4C95023D3}" type="datetime1">
              <a:rPr lang="vi-VN" smtClean="0"/>
              <a:t>25/06/2024</a:t>
            </a:fld>
            <a:endParaRPr lang="vi-VN"/>
          </a:p>
        </p:txBody>
      </p:sp>
      <p:sp>
        <p:nvSpPr>
          <p:cNvPr id="6" name="Footer Placeholder 5">
            <a:extLst>
              <a:ext uri="{FF2B5EF4-FFF2-40B4-BE49-F238E27FC236}">
                <a16:creationId xmlns:a16="http://schemas.microsoft.com/office/drawing/2014/main" id="{7A104984-D096-47E0-85C6-7A72715A3909}"/>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8D896E98-F30C-4130-8B67-5482BEFEA951}"/>
              </a:ext>
            </a:extLst>
          </p:cNvPr>
          <p:cNvSpPr>
            <a:spLocks noGrp="1"/>
          </p:cNvSpPr>
          <p:nvPr>
            <p:ph type="sldNum" sz="quarter" idx="12"/>
          </p:nvPr>
        </p:nvSpPr>
        <p:spPr/>
        <p:txBody>
          <a:bodyPr/>
          <a:lstStyle/>
          <a:p>
            <a:fld id="{94729846-989D-4649-8342-808EBD0F27F4}" type="slidenum">
              <a:rPr lang="vi-VN" smtClean="0"/>
              <a:t>‹#›</a:t>
            </a:fld>
            <a:endParaRPr lang="vi-VN"/>
          </a:p>
        </p:txBody>
      </p:sp>
    </p:spTree>
    <p:extLst>
      <p:ext uri="{BB962C8B-B14F-4D97-AF65-F5344CB8AC3E}">
        <p14:creationId xmlns:p14="http://schemas.microsoft.com/office/powerpoint/2010/main" val="2861531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BF9AC-A87F-4FAB-B615-D8973EB64A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1937D9A5-96A4-43D3-92A7-8368618CFF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C87E9684-34CE-45CF-BA2A-42CB4EF77D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CDF47C-037D-43A2-8131-434DB708FDA9}"/>
              </a:ext>
            </a:extLst>
          </p:cNvPr>
          <p:cNvSpPr>
            <a:spLocks noGrp="1"/>
          </p:cNvSpPr>
          <p:nvPr>
            <p:ph type="dt" sz="half" idx="10"/>
          </p:nvPr>
        </p:nvSpPr>
        <p:spPr/>
        <p:txBody>
          <a:bodyPr/>
          <a:lstStyle/>
          <a:p>
            <a:fld id="{40ABD300-9F5E-4512-A096-671D9E40AEC3}" type="datetime1">
              <a:rPr lang="vi-VN" smtClean="0"/>
              <a:t>25/06/2024</a:t>
            </a:fld>
            <a:endParaRPr lang="vi-VN"/>
          </a:p>
        </p:txBody>
      </p:sp>
      <p:sp>
        <p:nvSpPr>
          <p:cNvPr id="6" name="Footer Placeholder 5">
            <a:extLst>
              <a:ext uri="{FF2B5EF4-FFF2-40B4-BE49-F238E27FC236}">
                <a16:creationId xmlns:a16="http://schemas.microsoft.com/office/drawing/2014/main" id="{E5A52248-EC97-4CAD-ADE3-C9E5F0E69DE4}"/>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C04668AC-1081-42F3-B19E-42DE68D11296}"/>
              </a:ext>
            </a:extLst>
          </p:cNvPr>
          <p:cNvSpPr>
            <a:spLocks noGrp="1"/>
          </p:cNvSpPr>
          <p:nvPr>
            <p:ph type="sldNum" sz="quarter" idx="12"/>
          </p:nvPr>
        </p:nvSpPr>
        <p:spPr/>
        <p:txBody>
          <a:bodyPr/>
          <a:lstStyle/>
          <a:p>
            <a:fld id="{94729846-989D-4649-8342-808EBD0F27F4}" type="slidenum">
              <a:rPr lang="vi-VN" smtClean="0"/>
              <a:t>‹#›</a:t>
            </a:fld>
            <a:endParaRPr lang="vi-VN"/>
          </a:p>
        </p:txBody>
      </p:sp>
    </p:spTree>
    <p:extLst>
      <p:ext uri="{BB962C8B-B14F-4D97-AF65-F5344CB8AC3E}">
        <p14:creationId xmlns:p14="http://schemas.microsoft.com/office/powerpoint/2010/main" val="206802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14475F-0842-4F86-8176-51701037B0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A291689B-BA30-4F87-A317-C5FC325327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64D315F4-074A-43ED-9E71-39347CC3B1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BACFAE-1B97-4346-8EB1-75BC6C119DEA}" type="datetime1">
              <a:rPr lang="vi-VN" smtClean="0"/>
              <a:t>25/06/2024</a:t>
            </a:fld>
            <a:endParaRPr lang="vi-VN"/>
          </a:p>
        </p:txBody>
      </p:sp>
      <p:sp>
        <p:nvSpPr>
          <p:cNvPr id="5" name="Footer Placeholder 4">
            <a:extLst>
              <a:ext uri="{FF2B5EF4-FFF2-40B4-BE49-F238E27FC236}">
                <a16:creationId xmlns:a16="http://schemas.microsoft.com/office/drawing/2014/main" id="{8D00321B-3B04-4C2B-A64A-E735022DA1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F504F78C-5BE6-48BC-88AB-1DFF133DD7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729846-989D-4649-8342-808EBD0F27F4}" type="slidenum">
              <a:rPr lang="vi-VN" smtClean="0"/>
              <a:t>‹#›</a:t>
            </a:fld>
            <a:endParaRPr lang="vi-VN"/>
          </a:p>
        </p:txBody>
      </p:sp>
    </p:spTree>
    <p:extLst>
      <p:ext uri="{BB962C8B-B14F-4D97-AF65-F5344CB8AC3E}">
        <p14:creationId xmlns:p14="http://schemas.microsoft.com/office/powerpoint/2010/main" val="42599996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296025" y="16579852"/>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pic>
        <p:nvPicPr>
          <p:cNvPr id="10" name="Picture 9">
            <a:extLst>
              <a:ext uri="{FF2B5EF4-FFF2-40B4-BE49-F238E27FC236}">
                <a16:creationId xmlns:a16="http://schemas.microsoft.com/office/drawing/2014/main" id="{A1DBF25C-3CBD-4647-A18D-D4E88034063C}"/>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l="12585" t="13691" r="11158" b="21002"/>
          <a:stretch/>
        </p:blipFill>
        <p:spPr>
          <a:xfrm>
            <a:off x="11132335" y="217336"/>
            <a:ext cx="836131" cy="1005840"/>
          </a:xfrm>
          <a:prstGeom prst="rect">
            <a:avLst/>
          </a:prstGeom>
          <a:solidFill>
            <a:srgbClr val="FFFFFF">
              <a:shade val="85000"/>
            </a:srgbClr>
          </a:solidFill>
          <a:ln w="88900" cap="sq">
            <a:noFill/>
            <a:miter lim="800000"/>
          </a:ln>
          <a:effectLst/>
        </p:spPr>
      </p:pic>
      <p:pic>
        <p:nvPicPr>
          <p:cNvPr id="12" name="Picture 11">
            <a:extLst>
              <a:ext uri="{FF2B5EF4-FFF2-40B4-BE49-F238E27FC236}">
                <a16:creationId xmlns:a16="http://schemas.microsoft.com/office/drawing/2014/main" id="{7C5852E1-7CAE-464F-A7BA-A205520056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34" y="242648"/>
            <a:ext cx="783716" cy="1005839"/>
          </a:xfrm>
          <a:prstGeom prst="rect">
            <a:avLst/>
          </a:prstGeom>
          <a:solidFill>
            <a:srgbClr val="FFFFFF">
              <a:shade val="85000"/>
            </a:srgbClr>
          </a:solidFill>
          <a:ln w="88900" cap="sq">
            <a:noFill/>
            <a:miter lim="800000"/>
          </a:ln>
          <a:effectLst/>
        </p:spPr>
      </p:pic>
      <p:sp>
        <p:nvSpPr>
          <p:cNvPr id="13" name="TextBox 12">
            <a:extLst>
              <a:ext uri="{FF2B5EF4-FFF2-40B4-BE49-F238E27FC236}">
                <a16:creationId xmlns:a16="http://schemas.microsoft.com/office/drawing/2014/main" id="{678BD1DB-09A8-4B8B-BF5F-B1FA67CB88E2}"/>
              </a:ext>
            </a:extLst>
          </p:cNvPr>
          <p:cNvSpPr txBox="1"/>
          <p:nvPr/>
        </p:nvSpPr>
        <p:spPr>
          <a:xfrm>
            <a:off x="1037467" y="112615"/>
            <a:ext cx="10117065" cy="1384995"/>
          </a:xfrm>
          <a:prstGeom prst="rect">
            <a:avLst/>
          </a:prstGeom>
          <a:noFill/>
        </p:spPr>
        <p:txBody>
          <a:bodyPr wrap="none" rtlCol="0">
            <a:spAutoFit/>
          </a:bodyPr>
          <a:lstStyle/>
          <a:p>
            <a:pPr algn="ctr"/>
            <a:r>
              <a:rPr lang="vi-VN" sz="2800" b="1">
                <a:solidFill>
                  <a:srgbClr val="002060"/>
                </a:solidFill>
                <a:cs typeface="Calibri" panose="020F0502020204030204" pitchFamily="34" charset="0"/>
              </a:rPr>
              <a:t>TRƯỜNG ĐẠI HỌC SƯ PHẠM KỸ THUẬT TP. HỒ CHÍ MINH</a:t>
            </a:r>
          </a:p>
          <a:p>
            <a:pPr algn="ctr"/>
            <a:r>
              <a:rPr lang="vi-VN" sz="2800" b="1">
                <a:solidFill>
                  <a:srgbClr val="002060"/>
                </a:solidFill>
                <a:cs typeface="Calibri" panose="020F0502020204030204" pitchFamily="34" charset="0"/>
              </a:rPr>
              <a:t>KHOA ĐIỆN – ĐIỆN TỬ</a:t>
            </a:r>
          </a:p>
          <a:p>
            <a:pPr algn="ctr"/>
            <a:r>
              <a:rPr lang="vi-VN" sz="2800" b="1">
                <a:solidFill>
                  <a:srgbClr val="002060"/>
                </a:solidFill>
                <a:cs typeface="Calibri" panose="020F0502020204030204" pitchFamily="34" charset="0"/>
              </a:rPr>
              <a:t>BỘ MÔN KỸ THUẬT MÁY TÍNH – VIỄN THÔNG</a:t>
            </a:r>
          </a:p>
        </p:txBody>
      </p:sp>
      <p:sp>
        <p:nvSpPr>
          <p:cNvPr id="14" name="TextBox 13">
            <a:extLst>
              <a:ext uri="{FF2B5EF4-FFF2-40B4-BE49-F238E27FC236}">
                <a16:creationId xmlns:a16="http://schemas.microsoft.com/office/drawing/2014/main" id="{A1E5080D-6A7C-46D5-99C8-C3C73F17F932}"/>
              </a:ext>
            </a:extLst>
          </p:cNvPr>
          <p:cNvSpPr txBox="1"/>
          <p:nvPr/>
        </p:nvSpPr>
        <p:spPr>
          <a:xfrm>
            <a:off x="0" y="1701543"/>
            <a:ext cx="12192000" cy="707886"/>
          </a:xfrm>
          <a:prstGeom prst="rect">
            <a:avLst/>
          </a:prstGeom>
          <a:noFill/>
        </p:spPr>
        <p:txBody>
          <a:bodyPr wrap="square">
            <a:spAutoFit/>
          </a:bodyPr>
          <a:lstStyle/>
          <a:p>
            <a:pPr algn="ctr"/>
            <a:r>
              <a:rPr lang="vi-VN" sz="4000" b="1">
                <a:solidFill>
                  <a:srgbClr val="FF0000"/>
                </a:solidFill>
                <a:cs typeface="Calibri" panose="020F0502020204030204" pitchFamily="34" charset="0"/>
              </a:rPr>
              <a:t>BÁO CÁO ĐỒ ÁN TỐT NGHIỆP</a:t>
            </a:r>
          </a:p>
        </p:txBody>
      </p:sp>
      <p:sp>
        <p:nvSpPr>
          <p:cNvPr id="15" name="TextBox 14">
            <a:extLst>
              <a:ext uri="{FF2B5EF4-FFF2-40B4-BE49-F238E27FC236}">
                <a16:creationId xmlns:a16="http://schemas.microsoft.com/office/drawing/2014/main" id="{AFE8A05A-CCCA-4B8F-B9AE-D71C3B09FFEA}"/>
              </a:ext>
            </a:extLst>
          </p:cNvPr>
          <p:cNvSpPr txBox="1"/>
          <p:nvPr/>
        </p:nvSpPr>
        <p:spPr>
          <a:xfrm>
            <a:off x="-1" y="2732715"/>
            <a:ext cx="12192000" cy="923330"/>
          </a:xfrm>
          <a:prstGeom prst="rect">
            <a:avLst/>
          </a:prstGeom>
          <a:noFill/>
        </p:spPr>
        <p:txBody>
          <a:bodyPr wrap="square" rtlCol="0">
            <a:spAutoFit/>
          </a:bodyPr>
          <a:lstStyle/>
          <a:p>
            <a:pPr algn="ctr"/>
            <a:r>
              <a:rPr lang="vi-VN" sz="5400" b="1">
                <a:solidFill>
                  <a:srgbClr val="002060"/>
                </a:solidFill>
                <a:cs typeface="Calibri" panose="020F0502020204030204" pitchFamily="34" charset="0"/>
              </a:rPr>
              <a:t>THIẾT KẾ BỘ VI XỬ LÝ 32 BIT</a:t>
            </a:r>
          </a:p>
        </p:txBody>
      </p:sp>
      <p:sp>
        <p:nvSpPr>
          <p:cNvPr id="16" name="TextBox 15">
            <a:extLst>
              <a:ext uri="{FF2B5EF4-FFF2-40B4-BE49-F238E27FC236}">
                <a16:creationId xmlns:a16="http://schemas.microsoft.com/office/drawing/2014/main" id="{157170F7-6B28-43D7-AE4C-6EA7DBB1CC36}"/>
              </a:ext>
            </a:extLst>
          </p:cNvPr>
          <p:cNvSpPr txBox="1"/>
          <p:nvPr/>
        </p:nvSpPr>
        <p:spPr>
          <a:xfrm>
            <a:off x="4155324" y="4383749"/>
            <a:ext cx="7606057" cy="1692771"/>
          </a:xfrm>
          <a:prstGeom prst="rect">
            <a:avLst/>
          </a:prstGeom>
          <a:noFill/>
        </p:spPr>
        <p:txBody>
          <a:bodyPr wrap="none" rtlCol="0">
            <a:spAutoFit/>
          </a:bodyPr>
          <a:lstStyle/>
          <a:p>
            <a:pPr>
              <a:spcBef>
                <a:spcPts val="600"/>
              </a:spcBef>
              <a:spcAft>
                <a:spcPts val="600"/>
              </a:spcAft>
            </a:pPr>
            <a:r>
              <a:rPr lang="vi-VN" sz="2800" b="1">
                <a:cs typeface="Calibri" panose="020F0502020204030204" pitchFamily="34" charset="0"/>
              </a:rPr>
              <a:t>GVHD:   ThS. Lê Minh Thành</a:t>
            </a:r>
          </a:p>
          <a:p>
            <a:pPr>
              <a:spcBef>
                <a:spcPts val="600"/>
              </a:spcBef>
              <a:spcAft>
                <a:spcPts val="600"/>
              </a:spcAft>
              <a:tabLst>
                <a:tab pos="3768725" algn="l"/>
              </a:tabLst>
            </a:pPr>
            <a:r>
              <a:rPr lang="vi-VN" sz="2800">
                <a:cs typeface="Calibri" panose="020F0502020204030204" pitchFamily="34" charset="0"/>
              </a:rPr>
              <a:t>SVTH 1: Nguyễn Bảo Tính	MSSV: 20161383</a:t>
            </a:r>
          </a:p>
          <a:p>
            <a:pPr>
              <a:spcBef>
                <a:spcPts val="600"/>
              </a:spcBef>
              <a:spcAft>
                <a:spcPts val="600"/>
              </a:spcAft>
              <a:tabLst>
                <a:tab pos="3768725" algn="l"/>
              </a:tabLst>
            </a:pPr>
            <a:r>
              <a:rPr lang="vi-VN" sz="2800">
                <a:cs typeface="Calibri" panose="020F0502020204030204" pitchFamily="34" charset="0"/>
              </a:rPr>
              <a:t>SVTH 2: Trần Nhật Hải		MSSV: 20161311</a:t>
            </a:r>
          </a:p>
        </p:txBody>
      </p:sp>
      <p:sp>
        <p:nvSpPr>
          <p:cNvPr id="17" name="TextBox 16">
            <a:extLst>
              <a:ext uri="{FF2B5EF4-FFF2-40B4-BE49-F238E27FC236}">
                <a16:creationId xmlns:a16="http://schemas.microsoft.com/office/drawing/2014/main" id="{F82094AE-C1BD-4273-BB61-9AFE3F0709D1}"/>
              </a:ext>
            </a:extLst>
          </p:cNvPr>
          <p:cNvSpPr txBox="1"/>
          <p:nvPr/>
        </p:nvSpPr>
        <p:spPr>
          <a:xfrm>
            <a:off x="4588118" y="6322749"/>
            <a:ext cx="3015762" cy="523220"/>
          </a:xfrm>
          <a:prstGeom prst="rect">
            <a:avLst/>
          </a:prstGeom>
          <a:noFill/>
        </p:spPr>
        <p:txBody>
          <a:bodyPr wrap="none" rtlCol="0">
            <a:spAutoFit/>
          </a:bodyPr>
          <a:lstStyle/>
          <a:p>
            <a:pPr algn="ctr"/>
            <a:r>
              <a:rPr lang="vi-VN" sz="2800" b="1">
                <a:solidFill>
                  <a:srgbClr val="002060"/>
                </a:solidFill>
                <a:cs typeface="Calibri" panose="020F0502020204030204" pitchFamily="34" charset="0"/>
              </a:rPr>
              <a:t>TP.HCM, 06/2024</a:t>
            </a:r>
          </a:p>
        </p:txBody>
      </p:sp>
      <p:sp>
        <p:nvSpPr>
          <p:cNvPr id="3" name="Slide Number Placeholder 2">
            <a:extLst>
              <a:ext uri="{FF2B5EF4-FFF2-40B4-BE49-F238E27FC236}">
                <a16:creationId xmlns:a16="http://schemas.microsoft.com/office/drawing/2014/main" id="{C07F0777-B1AD-41A0-B7CC-EB7E23EC1D72}"/>
              </a:ext>
            </a:extLst>
          </p:cNvPr>
          <p:cNvSpPr>
            <a:spLocks noGrp="1"/>
          </p:cNvSpPr>
          <p:nvPr>
            <p:ph type="sldNum" sz="quarter" idx="12"/>
          </p:nvPr>
        </p:nvSpPr>
        <p:spPr>
          <a:xfrm>
            <a:off x="9448800" y="6928900"/>
            <a:ext cx="2743200" cy="365125"/>
          </a:xfrm>
        </p:spPr>
        <p:txBody>
          <a:bodyPr/>
          <a:lstStyle/>
          <a:p>
            <a:fld id="{94729846-989D-4649-8342-808EBD0F27F4}" type="slidenum">
              <a:rPr lang="vi-VN" sz="1400" b="1" smtClean="0">
                <a:effectLst>
                  <a:outerShdw blurRad="38100" dist="38100" dir="2700000" algn="tl">
                    <a:srgbClr val="000000">
                      <a:alpha val="43137"/>
                    </a:srgbClr>
                  </a:outerShdw>
                </a:effectLst>
              </a:rPr>
              <a:t>1</a:t>
            </a:fld>
            <a:endParaRPr lang="vi-VN" sz="1400" b="1">
              <a:effectLst>
                <a:outerShdw blurRad="38100" dist="38100" dir="2700000" algn="tl">
                  <a:srgbClr val="000000">
                    <a:alpha val="43137"/>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296026" y="16589031"/>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sp>
        <p:nvSpPr>
          <p:cNvPr id="3" name="Google Shape;592;p6">
            <a:extLst>
              <a:ext uri="{FF2B5EF4-FFF2-40B4-BE49-F238E27FC236}">
                <a16:creationId xmlns:a16="http://schemas.microsoft.com/office/drawing/2014/main" id="{65266128-3279-E541-FC66-12B720251388}"/>
              </a:ext>
            </a:extLst>
          </p:cNvPr>
          <p:cNvSpPr/>
          <p:nvPr/>
        </p:nvSpPr>
        <p:spPr>
          <a:xfrm>
            <a:off x="1517520" y="839703"/>
            <a:ext cx="9156960" cy="583321"/>
          </a:xfrm>
          <a:prstGeom prst="rect">
            <a:avLst/>
          </a:prstGeom>
          <a:noFill/>
          <a:ln>
            <a:noFill/>
          </a:ln>
        </p:spPr>
        <p:txBody>
          <a:bodyPr spcFirstLastPara="1" wrap="square" lIns="90000" tIns="45000" rIns="90000" bIns="45000" anchor="t" anchorCtr="0">
            <a:spAutoFit/>
          </a:bodyPr>
          <a:lstStyle/>
          <a:p>
            <a:pPr marR="0" lvl="0" algn="ctr" rtl="0">
              <a:lnSpc>
                <a:spcPct val="100000"/>
              </a:lnSpc>
              <a:spcBef>
                <a:spcPts val="0"/>
              </a:spcBef>
              <a:spcAft>
                <a:spcPts val="0"/>
              </a:spcAft>
              <a:buClr>
                <a:srgbClr val="000000"/>
              </a:buClr>
              <a:buSzPts val="2400"/>
            </a:pPr>
            <a:r>
              <a:rPr lang="en-US" sz="3200" b="1" err="1">
                <a:solidFill>
                  <a:srgbClr val="002060"/>
                </a:solidFill>
                <a:latin typeface="Arial" panose="020B0604020202020204" pitchFamily="34" charset="0"/>
                <a:ea typeface="Arial"/>
                <a:cs typeface="Arial" panose="020B0604020202020204" pitchFamily="34" charset="0"/>
                <a:sym typeface="Calibri"/>
              </a:rPr>
              <a:t>Sơ</a:t>
            </a:r>
            <a:r>
              <a:rPr lang="en-US" sz="3200" b="1">
                <a:solidFill>
                  <a:srgbClr val="002060"/>
                </a:solidFill>
                <a:latin typeface="Arial" panose="020B0604020202020204" pitchFamily="34" charset="0"/>
                <a:ea typeface="Arial"/>
                <a:cs typeface="Arial" panose="020B0604020202020204" pitchFamily="34" charset="0"/>
                <a:sym typeface="Calibri"/>
              </a:rPr>
              <a:t> </a:t>
            </a:r>
            <a:r>
              <a:rPr lang="en-US" sz="3200" b="1" err="1">
                <a:solidFill>
                  <a:srgbClr val="002060"/>
                </a:solidFill>
                <a:latin typeface="Arial" panose="020B0604020202020204" pitchFamily="34" charset="0"/>
                <a:ea typeface="Arial"/>
                <a:cs typeface="Arial" panose="020B0604020202020204" pitchFamily="34" charset="0"/>
                <a:sym typeface="Calibri"/>
              </a:rPr>
              <a:t>đồ</a:t>
            </a:r>
            <a:r>
              <a:rPr lang="en-US" sz="3200" b="1">
                <a:solidFill>
                  <a:srgbClr val="002060"/>
                </a:solidFill>
                <a:latin typeface="Arial" panose="020B0604020202020204" pitchFamily="34" charset="0"/>
                <a:ea typeface="Arial"/>
                <a:cs typeface="Arial" panose="020B0604020202020204" pitchFamily="34" charset="0"/>
                <a:sym typeface="Calibri"/>
              </a:rPr>
              <a:t> </a:t>
            </a:r>
            <a:r>
              <a:rPr lang="en-US" sz="3200" b="1" err="1">
                <a:solidFill>
                  <a:srgbClr val="002060"/>
                </a:solidFill>
                <a:latin typeface="Arial" panose="020B0604020202020204" pitchFamily="34" charset="0"/>
                <a:ea typeface="Arial"/>
                <a:cs typeface="Arial" panose="020B0604020202020204" pitchFamily="34" charset="0"/>
                <a:sym typeface="Calibri"/>
              </a:rPr>
              <a:t>tổng</a:t>
            </a:r>
            <a:r>
              <a:rPr lang="en-US" sz="3200" b="1">
                <a:solidFill>
                  <a:srgbClr val="002060"/>
                </a:solidFill>
                <a:latin typeface="Arial" panose="020B0604020202020204" pitchFamily="34" charset="0"/>
                <a:ea typeface="Arial"/>
                <a:cs typeface="Arial" panose="020B0604020202020204" pitchFamily="34" charset="0"/>
                <a:sym typeface="Calibri"/>
              </a:rPr>
              <a:t> </a:t>
            </a:r>
            <a:r>
              <a:rPr lang="en-US" sz="3200" b="1" err="1">
                <a:solidFill>
                  <a:srgbClr val="002060"/>
                </a:solidFill>
                <a:latin typeface="Arial" panose="020B0604020202020204" pitchFamily="34" charset="0"/>
                <a:ea typeface="Arial"/>
                <a:cs typeface="Arial" panose="020B0604020202020204" pitchFamily="34" charset="0"/>
                <a:sym typeface="Calibri"/>
              </a:rPr>
              <a:t>quan</a:t>
            </a:r>
            <a:r>
              <a:rPr lang="en-US" sz="3200" b="1">
                <a:solidFill>
                  <a:srgbClr val="002060"/>
                </a:solidFill>
                <a:latin typeface="Arial" panose="020B0604020202020204" pitchFamily="34" charset="0"/>
                <a:ea typeface="Arial"/>
                <a:cs typeface="Arial" panose="020B0604020202020204" pitchFamily="34" charset="0"/>
                <a:sym typeface="Calibri"/>
              </a:rPr>
              <a:t> </a:t>
            </a:r>
            <a:r>
              <a:rPr lang="en-US" sz="3200" b="1" err="1">
                <a:solidFill>
                  <a:srgbClr val="002060"/>
                </a:solidFill>
                <a:latin typeface="Arial" panose="020B0604020202020204" pitchFamily="34" charset="0"/>
                <a:ea typeface="Arial"/>
                <a:cs typeface="Arial" panose="020B0604020202020204" pitchFamily="34" charset="0"/>
                <a:sym typeface="Calibri"/>
              </a:rPr>
              <a:t>hệ</a:t>
            </a:r>
            <a:r>
              <a:rPr lang="en-US" sz="3200" b="1">
                <a:solidFill>
                  <a:srgbClr val="002060"/>
                </a:solidFill>
                <a:latin typeface="Arial" panose="020B0604020202020204" pitchFamily="34" charset="0"/>
                <a:ea typeface="Arial"/>
                <a:cs typeface="Arial" panose="020B0604020202020204" pitchFamily="34" charset="0"/>
                <a:sym typeface="Calibri"/>
              </a:rPr>
              <a:t> </a:t>
            </a:r>
            <a:r>
              <a:rPr lang="en-US" sz="3200" b="1" err="1">
                <a:solidFill>
                  <a:srgbClr val="002060"/>
                </a:solidFill>
                <a:latin typeface="Arial" panose="020B0604020202020204" pitchFamily="34" charset="0"/>
                <a:ea typeface="Arial"/>
                <a:cs typeface="Arial" panose="020B0604020202020204" pitchFamily="34" charset="0"/>
                <a:sym typeface="Calibri"/>
              </a:rPr>
              <a:t>thống</a:t>
            </a:r>
            <a:endParaRPr sz="3200" b="0" i="0" u="none" strike="noStrike" cap="none">
              <a:solidFill>
                <a:srgbClr val="002060"/>
              </a:solidFill>
              <a:latin typeface="Arial" panose="020B0604020202020204" pitchFamily="34" charset="0"/>
              <a:ea typeface="Arial"/>
              <a:cs typeface="Arial" panose="020B0604020202020204" pitchFamily="34" charset="0"/>
              <a:sym typeface="Arial"/>
            </a:endParaRPr>
          </a:p>
        </p:txBody>
      </p:sp>
      <p:sp>
        <p:nvSpPr>
          <p:cNvPr id="6" name="Rectangle 5">
            <a:extLst>
              <a:ext uri="{FF2B5EF4-FFF2-40B4-BE49-F238E27FC236}">
                <a16:creationId xmlns:a16="http://schemas.microsoft.com/office/drawing/2014/main" id="{9E3459DA-C935-4DFB-85DA-71BD60973F75}"/>
              </a:ext>
            </a:extLst>
          </p:cNvPr>
          <p:cNvSpPr/>
          <p:nvPr/>
        </p:nvSpPr>
        <p:spPr>
          <a:xfrm>
            <a:off x="0" y="0"/>
            <a:ext cx="12192000" cy="70654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a:solidFill>
                  <a:schemeClr val="bg1"/>
                </a:solidFill>
                <a:latin typeface="Arial" panose="020B0604020202020204" pitchFamily="34" charset="0"/>
                <a:cs typeface="Arial" panose="020B0604020202020204" pitchFamily="34" charset="0"/>
              </a:rPr>
              <a:t>5. </a:t>
            </a:r>
            <a:r>
              <a:rPr lang="vi-VN" sz="4800" b="1">
                <a:solidFill>
                  <a:schemeClr val="bg1"/>
                </a:solidFill>
                <a:latin typeface="Arial" panose="020B0604020202020204" pitchFamily="34" charset="0"/>
                <a:cs typeface="Arial" panose="020B0604020202020204" pitchFamily="34" charset="0"/>
              </a:rPr>
              <a:t>Thiết kế hệ thống</a:t>
            </a:r>
          </a:p>
        </p:txBody>
      </p:sp>
      <p:pic>
        <p:nvPicPr>
          <p:cNvPr id="5" name="Picture 4">
            <a:extLst>
              <a:ext uri="{FF2B5EF4-FFF2-40B4-BE49-F238E27FC236}">
                <a16:creationId xmlns:a16="http://schemas.microsoft.com/office/drawing/2014/main" id="{F8AB1A1B-3AD6-4554-BCD6-3D478D9E5B55}"/>
              </a:ext>
            </a:extLst>
          </p:cNvPr>
          <p:cNvPicPr>
            <a:picLocks noChangeAspect="1"/>
          </p:cNvPicPr>
          <p:nvPr/>
        </p:nvPicPr>
        <p:blipFill>
          <a:blip r:embed="rId3"/>
          <a:stretch>
            <a:fillRect/>
          </a:stretch>
        </p:blipFill>
        <p:spPr>
          <a:xfrm>
            <a:off x="723055" y="1273196"/>
            <a:ext cx="10998137" cy="5462489"/>
          </a:xfrm>
          <a:prstGeom prst="rect">
            <a:avLst/>
          </a:prstGeom>
        </p:spPr>
      </p:pic>
      <p:sp>
        <p:nvSpPr>
          <p:cNvPr id="7" name="Slide Number Placeholder 2">
            <a:extLst>
              <a:ext uri="{FF2B5EF4-FFF2-40B4-BE49-F238E27FC236}">
                <a16:creationId xmlns:a16="http://schemas.microsoft.com/office/drawing/2014/main" id="{EFC0AE7D-90CA-40AF-BF6A-C98B8E1ADF16}"/>
              </a:ext>
            </a:extLst>
          </p:cNvPr>
          <p:cNvSpPr>
            <a:spLocks noGrp="1"/>
          </p:cNvSpPr>
          <p:nvPr>
            <p:ph type="sldNum" sz="quarter" idx="12"/>
          </p:nvPr>
        </p:nvSpPr>
        <p:spPr>
          <a:xfrm>
            <a:off x="9448800" y="6492875"/>
            <a:ext cx="2743200" cy="365125"/>
          </a:xfrm>
        </p:spPr>
        <p:txBody>
          <a:bodyPr/>
          <a:lstStyle/>
          <a:p>
            <a:fld id="{94729846-989D-4649-8342-808EBD0F27F4}" type="slidenum">
              <a:rPr lang="vi-VN" sz="1400" b="1" smtClean="0">
                <a:effectLst>
                  <a:outerShdw blurRad="38100" dist="38100" dir="2700000" algn="tl">
                    <a:srgbClr val="000000">
                      <a:alpha val="43137"/>
                    </a:srgbClr>
                  </a:outerShdw>
                </a:effectLst>
              </a:rPr>
              <a:t>10</a:t>
            </a:fld>
            <a:endParaRPr lang="vi-VN" sz="1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4434823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296026" y="16589066"/>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sp>
        <p:nvSpPr>
          <p:cNvPr id="5" name="Rectangle 4">
            <a:extLst>
              <a:ext uri="{FF2B5EF4-FFF2-40B4-BE49-F238E27FC236}">
                <a16:creationId xmlns:a16="http://schemas.microsoft.com/office/drawing/2014/main" id="{38B7E3FE-F75A-40CE-B2A6-6BC2838CC6B2}"/>
              </a:ext>
            </a:extLst>
          </p:cNvPr>
          <p:cNvSpPr/>
          <p:nvPr/>
        </p:nvSpPr>
        <p:spPr>
          <a:xfrm>
            <a:off x="0" y="35"/>
            <a:ext cx="12192000" cy="7067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a:solidFill>
                  <a:schemeClr val="bg1"/>
                </a:solidFill>
                <a:latin typeface="Arial" panose="020B0604020202020204" pitchFamily="34" charset="0"/>
                <a:cs typeface="Arial" panose="020B0604020202020204" pitchFamily="34" charset="0"/>
              </a:rPr>
              <a:t>5. </a:t>
            </a:r>
            <a:r>
              <a:rPr lang="en-US" sz="4800" b="1" err="1">
                <a:solidFill>
                  <a:schemeClr val="bg1"/>
                </a:solidFill>
                <a:latin typeface="Arial" panose="020B0604020202020204" pitchFamily="34" charset="0"/>
                <a:cs typeface="Arial" panose="020B0604020202020204" pitchFamily="34" charset="0"/>
              </a:rPr>
              <a:t>Thiết</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kế</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hệ</a:t>
            </a:r>
            <a:r>
              <a:rPr lang="en-US" sz="4800" b="1">
                <a:solidFill>
                  <a:schemeClr val="bg1"/>
                </a:solidFill>
                <a:latin typeface="Arial" panose="020B0604020202020204" pitchFamily="34" charset="0"/>
                <a:cs typeface="Arial" panose="020B0604020202020204" pitchFamily="34" charset="0"/>
              </a:rPr>
              <a:t> thống (tt)</a:t>
            </a:r>
            <a:endParaRPr lang="vi-VN" sz="4800" b="1">
              <a:solidFill>
                <a:schemeClr val="bg1"/>
              </a:solidFill>
              <a:latin typeface="Arial" panose="020B0604020202020204" pitchFamily="34" charset="0"/>
              <a:cs typeface="Arial" panose="020B0604020202020204" pitchFamily="34" charset="0"/>
            </a:endParaRPr>
          </a:p>
        </p:txBody>
      </p:sp>
      <p:sp>
        <p:nvSpPr>
          <p:cNvPr id="3" name="Google Shape;592;p6">
            <a:extLst>
              <a:ext uri="{FF2B5EF4-FFF2-40B4-BE49-F238E27FC236}">
                <a16:creationId xmlns:a16="http://schemas.microsoft.com/office/drawing/2014/main" id="{65266128-3279-E541-FC66-12B720251388}"/>
              </a:ext>
            </a:extLst>
          </p:cNvPr>
          <p:cNvSpPr/>
          <p:nvPr/>
        </p:nvSpPr>
        <p:spPr>
          <a:xfrm>
            <a:off x="1517520" y="864565"/>
            <a:ext cx="9156960" cy="583321"/>
          </a:xfrm>
          <a:prstGeom prst="rect">
            <a:avLst/>
          </a:prstGeom>
          <a:noFill/>
          <a:ln>
            <a:noFill/>
          </a:ln>
        </p:spPr>
        <p:txBody>
          <a:bodyPr spcFirstLastPara="1" wrap="square" lIns="90000" tIns="45000" rIns="90000" bIns="45000" anchor="t" anchorCtr="0">
            <a:spAutoFit/>
          </a:bodyPr>
          <a:lstStyle/>
          <a:p>
            <a:pPr marR="0" lvl="0" algn="ctr" rtl="0">
              <a:lnSpc>
                <a:spcPct val="100000"/>
              </a:lnSpc>
              <a:spcBef>
                <a:spcPts val="0"/>
              </a:spcBef>
              <a:spcAft>
                <a:spcPts val="0"/>
              </a:spcAft>
              <a:buClr>
                <a:srgbClr val="000000"/>
              </a:buClr>
              <a:buSzPts val="2400"/>
            </a:pPr>
            <a:r>
              <a:rPr lang="en-US" sz="3200" b="1" i="0" u="none" strike="noStrike" cap="none">
                <a:solidFill>
                  <a:srgbClr val="002060"/>
                </a:solidFill>
                <a:latin typeface="Arial" panose="020B0604020202020204" pitchFamily="34" charset="0"/>
                <a:ea typeface="Calibri"/>
                <a:cs typeface="Arial" panose="020B0604020202020204" pitchFamily="34" charset="0"/>
                <a:sym typeface="Calibri"/>
              </a:rPr>
              <a:t>Khối lấy lệnh</a:t>
            </a:r>
            <a:endParaRPr sz="3200" b="0" i="0" u="none" strike="noStrike" cap="none">
              <a:solidFill>
                <a:srgbClr val="002060"/>
              </a:solidFill>
              <a:latin typeface="Arial" panose="020B0604020202020204" pitchFamily="34" charset="0"/>
              <a:ea typeface="Arial"/>
              <a:cs typeface="Arial" panose="020B0604020202020204" pitchFamily="34" charset="0"/>
              <a:sym typeface="Arial"/>
            </a:endParaRPr>
          </a:p>
        </p:txBody>
      </p:sp>
      <p:sp>
        <p:nvSpPr>
          <p:cNvPr id="8" name="Rectangle 7">
            <a:extLst>
              <a:ext uri="{FF2B5EF4-FFF2-40B4-BE49-F238E27FC236}">
                <a16:creationId xmlns:a16="http://schemas.microsoft.com/office/drawing/2014/main" id="{EC7A53A9-20FF-46D7-8D23-2BA526ACAAA5}"/>
              </a:ext>
            </a:extLst>
          </p:cNvPr>
          <p:cNvSpPr/>
          <p:nvPr/>
        </p:nvSpPr>
        <p:spPr>
          <a:xfrm>
            <a:off x="5151564" y="6439297"/>
            <a:ext cx="1888871" cy="461665"/>
          </a:xfrm>
          <a:prstGeom prst="rect">
            <a:avLst/>
          </a:prstGeom>
          <a:noFill/>
        </p:spPr>
        <p:txBody>
          <a:bodyPr wrap="square" lIns="91440" tIns="45720" rIns="91440" bIns="45720">
            <a:spAutoFit/>
          </a:bodyPr>
          <a:lstStyle/>
          <a:p>
            <a:pPr algn="ctr"/>
            <a:r>
              <a:rPr lang="vi-VN"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Dạng sóng</a:t>
            </a:r>
            <a:endParaRPr 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15" name="Picture 14">
            <a:extLst>
              <a:ext uri="{FF2B5EF4-FFF2-40B4-BE49-F238E27FC236}">
                <a16:creationId xmlns:a16="http://schemas.microsoft.com/office/drawing/2014/main" id="{FDC62543-314A-4F1E-B0B1-AABF8A5AC138}"/>
              </a:ext>
            </a:extLst>
          </p:cNvPr>
          <p:cNvPicPr>
            <a:picLocks noChangeAspect="1"/>
          </p:cNvPicPr>
          <p:nvPr/>
        </p:nvPicPr>
        <p:blipFill>
          <a:blip r:embed="rId3"/>
          <a:stretch>
            <a:fillRect/>
          </a:stretch>
        </p:blipFill>
        <p:spPr>
          <a:xfrm>
            <a:off x="1129502" y="2441929"/>
            <a:ext cx="3813202" cy="2365150"/>
          </a:xfrm>
          <a:prstGeom prst="rect">
            <a:avLst/>
          </a:prstGeom>
        </p:spPr>
      </p:pic>
      <p:grpSp>
        <p:nvGrpSpPr>
          <p:cNvPr id="6" name="Group 5">
            <a:extLst>
              <a:ext uri="{FF2B5EF4-FFF2-40B4-BE49-F238E27FC236}">
                <a16:creationId xmlns:a16="http://schemas.microsoft.com/office/drawing/2014/main" id="{7E2DE1AF-CD91-4B5B-83A3-40E975844031}"/>
              </a:ext>
            </a:extLst>
          </p:cNvPr>
          <p:cNvGrpSpPr/>
          <p:nvPr/>
        </p:nvGrpSpPr>
        <p:grpSpPr>
          <a:xfrm>
            <a:off x="6568071" y="2062973"/>
            <a:ext cx="5110413" cy="4091162"/>
            <a:chOff x="6568071" y="2062973"/>
            <a:chExt cx="5110413" cy="4091162"/>
          </a:xfrm>
        </p:grpSpPr>
        <p:pic>
          <p:nvPicPr>
            <p:cNvPr id="12" name="Picture 11">
              <a:extLst>
                <a:ext uri="{FF2B5EF4-FFF2-40B4-BE49-F238E27FC236}">
                  <a16:creationId xmlns:a16="http://schemas.microsoft.com/office/drawing/2014/main" id="{46BC7672-D797-49F7-BBCC-C55417FDE4F8}"/>
                </a:ext>
              </a:extLst>
            </p:cNvPr>
            <p:cNvPicPr>
              <a:picLocks noChangeAspect="1"/>
            </p:cNvPicPr>
            <p:nvPr/>
          </p:nvPicPr>
          <p:blipFill>
            <a:blip r:embed="rId4"/>
            <a:stretch>
              <a:fillRect/>
            </a:stretch>
          </p:blipFill>
          <p:spPr>
            <a:xfrm>
              <a:off x="6568071" y="2062973"/>
              <a:ext cx="5110413" cy="3836019"/>
            </a:xfrm>
            <a:prstGeom prst="rect">
              <a:avLst/>
            </a:prstGeom>
          </p:spPr>
        </p:pic>
        <p:sp>
          <p:nvSpPr>
            <p:cNvPr id="17" name="TextBox 16">
              <a:extLst>
                <a:ext uri="{FF2B5EF4-FFF2-40B4-BE49-F238E27FC236}">
                  <a16:creationId xmlns:a16="http://schemas.microsoft.com/office/drawing/2014/main" id="{3FF8CDB9-AF2A-4110-B66D-3BC3187AB915}"/>
                </a:ext>
              </a:extLst>
            </p:cNvPr>
            <p:cNvSpPr txBox="1"/>
            <p:nvPr/>
          </p:nvSpPr>
          <p:spPr>
            <a:xfrm>
              <a:off x="7956840" y="5754025"/>
              <a:ext cx="2332875" cy="400110"/>
            </a:xfrm>
            <a:prstGeom prst="rect">
              <a:avLst/>
            </a:prstGeom>
            <a:noFill/>
          </p:spPr>
          <p:txBody>
            <a:bodyPr wrap="square">
              <a:spAutoFit/>
            </a:bodyPr>
            <a:lstStyle/>
            <a:p>
              <a:pPr algn="ctr"/>
              <a: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t>Sơ đồ chi tiết</a:t>
              </a:r>
              <a:endParaRPr lang="en-US" sz="2000" i="1">
                <a:solidFill>
                  <a:srgbClr val="002060"/>
                </a:solidFill>
                <a:latin typeface="Arial" panose="020B0604020202020204" pitchFamily="34" charset="0"/>
                <a:cs typeface="Arial" panose="020B0604020202020204" pitchFamily="34" charset="0"/>
              </a:endParaRPr>
            </a:p>
          </p:txBody>
        </p:sp>
      </p:grpSp>
      <p:sp>
        <p:nvSpPr>
          <p:cNvPr id="18" name="TextBox 17">
            <a:extLst>
              <a:ext uri="{FF2B5EF4-FFF2-40B4-BE49-F238E27FC236}">
                <a16:creationId xmlns:a16="http://schemas.microsoft.com/office/drawing/2014/main" id="{FF0DAE89-EA86-44C1-972E-0387C71B95BC}"/>
              </a:ext>
            </a:extLst>
          </p:cNvPr>
          <p:cNvSpPr txBox="1"/>
          <p:nvPr/>
        </p:nvSpPr>
        <p:spPr>
          <a:xfrm>
            <a:off x="1869666" y="4816322"/>
            <a:ext cx="2332875" cy="400110"/>
          </a:xfrm>
          <a:prstGeom prst="rect">
            <a:avLst/>
          </a:prstGeom>
          <a:noFill/>
        </p:spPr>
        <p:txBody>
          <a:bodyPr wrap="square">
            <a:spAutoFit/>
          </a:bodyPr>
          <a:lstStyle/>
          <a:p>
            <a:pPr algn="ctr"/>
            <a: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t>Sơ đồ khối</a:t>
            </a:r>
            <a:endParaRPr lang="en-US" sz="2000" i="1">
              <a:solidFill>
                <a:srgbClr val="002060"/>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185A97B4-035F-4C32-A048-1115AD2BD19A}"/>
              </a:ext>
            </a:extLst>
          </p:cNvPr>
          <p:cNvPicPr/>
          <p:nvPr/>
        </p:nvPicPr>
        <p:blipFill>
          <a:blip r:embed="rId5"/>
          <a:stretch>
            <a:fillRect/>
          </a:stretch>
        </p:blipFill>
        <p:spPr>
          <a:xfrm>
            <a:off x="0" y="2393147"/>
            <a:ext cx="7064512" cy="2920525"/>
          </a:xfrm>
          <a:prstGeom prst="rect">
            <a:avLst/>
          </a:prstGeom>
        </p:spPr>
      </p:pic>
      <p:grpSp>
        <p:nvGrpSpPr>
          <p:cNvPr id="16" name="Group 15">
            <a:extLst>
              <a:ext uri="{FF2B5EF4-FFF2-40B4-BE49-F238E27FC236}">
                <a16:creationId xmlns:a16="http://schemas.microsoft.com/office/drawing/2014/main" id="{34A88320-E434-415D-A2B7-41C55787D02E}"/>
              </a:ext>
            </a:extLst>
          </p:cNvPr>
          <p:cNvGrpSpPr/>
          <p:nvPr/>
        </p:nvGrpSpPr>
        <p:grpSpPr>
          <a:xfrm>
            <a:off x="7040435" y="1935401"/>
            <a:ext cx="5110413" cy="4091162"/>
            <a:chOff x="6568071" y="2062973"/>
            <a:chExt cx="5110413" cy="4091162"/>
          </a:xfrm>
        </p:grpSpPr>
        <p:pic>
          <p:nvPicPr>
            <p:cNvPr id="19" name="Picture 18">
              <a:extLst>
                <a:ext uri="{FF2B5EF4-FFF2-40B4-BE49-F238E27FC236}">
                  <a16:creationId xmlns:a16="http://schemas.microsoft.com/office/drawing/2014/main" id="{52C15EB8-AACE-4CD6-AE92-EB3BB40F7A04}"/>
                </a:ext>
              </a:extLst>
            </p:cNvPr>
            <p:cNvPicPr>
              <a:picLocks noChangeAspect="1"/>
            </p:cNvPicPr>
            <p:nvPr/>
          </p:nvPicPr>
          <p:blipFill>
            <a:blip r:embed="rId4"/>
            <a:stretch>
              <a:fillRect/>
            </a:stretch>
          </p:blipFill>
          <p:spPr>
            <a:xfrm>
              <a:off x="6568071" y="2062973"/>
              <a:ext cx="5110413" cy="3836019"/>
            </a:xfrm>
            <a:prstGeom prst="rect">
              <a:avLst/>
            </a:prstGeom>
          </p:spPr>
        </p:pic>
        <p:sp>
          <p:nvSpPr>
            <p:cNvPr id="20" name="TextBox 19">
              <a:extLst>
                <a:ext uri="{FF2B5EF4-FFF2-40B4-BE49-F238E27FC236}">
                  <a16:creationId xmlns:a16="http://schemas.microsoft.com/office/drawing/2014/main" id="{F1203BEA-5785-4C9F-AE00-6F7F14C5102E}"/>
                </a:ext>
              </a:extLst>
            </p:cNvPr>
            <p:cNvSpPr txBox="1"/>
            <p:nvPr/>
          </p:nvSpPr>
          <p:spPr>
            <a:xfrm>
              <a:off x="7956840" y="5754025"/>
              <a:ext cx="2332875" cy="400110"/>
            </a:xfrm>
            <a:prstGeom prst="rect">
              <a:avLst/>
            </a:prstGeom>
            <a:noFill/>
          </p:spPr>
          <p:txBody>
            <a:bodyPr wrap="square">
              <a:spAutoFit/>
            </a:bodyPr>
            <a:lstStyle/>
            <a:p>
              <a:pPr algn="ctr"/>
              <a: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t>Sơ đồ chi tiết</a:t>
              </a:r>
              <a:endParaRPr lang="en-US" sz="2000" i="1">
                <a:solidFill>
                  <a:srgbClr val="002060"/>
                </a:solidFill>
                <a:latin typeface="Arial" panose="020B0604020202020204" pitchFamily="34" charset="0"/>
                <a:cs typeface="Arial" panose="020B0604020202020204" pitchFamily="34" charset="0"/>
              </a:endParaRPr>
            </a:p>
          </p:txBody>
        </p:sp>
      </p:grpSp>
      <p:sp>
        <p:nvSpPr>
          <p:cNvPr id="21" name="Slide Number Placeholder 2">
            <a:extLst>
              <a:ext uri="{FF2B5EF4-FFF2-40B4-BE49-F238E27FC236}">
                <a16:creationId xmlns:a16="http://schemas.microsoft.com/office/drawing/2014/main" id="{E453F1DF-EEDE-4103-A8D4-5A75458EE749}"/>
              </a:ext>
            </a:extLst>
          </p:cNvPr>
          <p:cNvSpPr>
            <a:spLocks noGrp="1"/>
          </p:cNvSpPr>
          <p:nvPr>
            <p:ph type="sldNum" sz="quarter" idx="12"/>
          </p:nvPr>
        </p:nvSpPr>
        <p:spPr>
          <a:xfrm>
            <a:off x="0" y="6492875"/>
            <a:ext cx="2743200" cy="365125"/>
          </a:xfrm>
        </p:spPr>
        <p:txBody>
          <a:bodyPr/>
          <a:lstStyle/>
          <a:p>
            <a:pPr algn="l"/>
            <a:fld id="{94729846-989D-4649-8342-808EBD0F27F4}" type="slidenum">
              <a:rPr lang="vi-VN" sz="1400" b="1" smtClean="0">
                <a:effectLst>
                  <a:outerShdw blurRad="38100" dist="38100" dir="2700000" algn="tl">
                    <a:srgbClr val="000000">
                      <a:alpha val="43137"/>
                    </a:srgbClr>
                  </a:outerShdw>
                </a:effectLst>
              </a:rPr>
              <a:pPr algn="l"/>
              <a:t>11</a:t>
            </a:fld>
            <a:endParaRPr lang="vi-VN" sz="1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632571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 presetClass="exit" presetSubtype="0" fill="hold"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1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296026" y="16589066"/>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sp>
        <p:nvSpPr>
          <p:cNvPr id="3" name="Google Shape;592;p6">
            <a:extLst>
              <a:ext uri="{FF2B5EF4-FFF2-40B4-BE49-F238E27FC236}">
                <a16:creationId xmlns:a16="http://schemas.microsoft.com/office/drawing/2014/main" id="{65266128-3279-E541-FC66-12B720251388}"/>
              </a:ext>
            </a:extLst>
          </p:cNvPr>
          <p:cNvSpPr/>
          <p:nvPr/>
        </p:nvSpPr>
        <p:spPr>
          <a:xfrm>
            <a:off x="1517520" y="864565"/>
            <a:ext cx="9156960" cy="583321"/>
          </a:xfrm>
          <a:prstGeom prst="rect">
            <a:avLst/>
          </a:prstGeom>
          <a:noFill/>
          <a:ln>
            <a:noFill/>
          </a:ln>
        </p:spPr>
        <p:txBody>
          <a:bodyPr spcFirstLastPara="1" wrap="square" lIns="90000" tIns="45000" rIns="90000" bIns="45000" anchor="t" anchorCtr="0">
            <a:spAutoFit/>
          </a:bodyPr>
          <a:lstStyle/>
          <a:p>
            <a:pPr marR="0" lvl="0" algn="ctr" rtl="0">
              <a:lnSpc>
                <a:spcPct val="100000"/>
              </a:lnSpc>
              <a:spcBef>
                <a:spcPts val="0"/>
              </a:spcBef>
              <a:spcAft>
                <a:spcPts val="0"/>
              </a:spcAft>
              <a:buClr>
                <a:srgbClr val="000000"/>
              </a:buClr>
              <a:buSzPts val="2400"/>
            </a:pPr>
            <a:r>
              <a:rPr lang="vi-VN" sz="3200" b="1" i="0" u="none" strike="noStrike" cap="none">
                <a:solidFill>
                  <a:srgbClr val="202020"/>
                </a:solidFill>
                <a:latin typeface="Arial" panose="020B0604020202020204" pitchFamily="34" charset="0"/>
                <a:ea typeface="Calibri"/>
                <a:cs typeface="Arial" panose="020B0604020202020204" pitchFamily="34" charset="0"/>
                <a:sym typeface="Calibri"/>
              </a:rPr>
              <a:t>Khối giải mã lệnh</a:t>
            </a:r>
            <a:endParaRPr sz="3200" b="0" i="0" u="none" strike="noStrike" cap="none">
              <a:solidFill>
                <a:srgbClr val="202020"/>
              </a:solidFill>
              <a:latin typeface="Arial" panose="020B0604020202020204" pitchFamily="34" charset="0"/>
              <a:ea typeface="Arial"/>
              <a:cs typeface="Arial" panose="020B0604020202020204" pitchFamily="34" charset="0"/>
              <a:sym typeface="Arial"/>
            </a:endParaRPr>
          </a:p>
        </p:txBody>
      </p:sp>
      <p:grpSp>
        <p:nvGrpSpPr>
          <p:cNvPr id="8" name="Group 7">
            <a:extLst>
              <a:ext uri="{FF2B5EF4-FFF2-40B4-BE49-F238E27FC236}">
                <a16:creationId xmlns:a16="http://schemas.microsoft.com/office/drawing/2014/main" id="{AD67C726-E184-40B3-A4C4-8EA7A6B16E05}"/>
              </a:ext>
            </a:extLst>
          </p:cNvPr>
          <p:cNvGrpSpPr/>
          <p:nvPr/>
        </p:nvGrpSpPr>
        <p:grpSpPr>
          <a:xfrm>
            <a:off x="6068122" y="1847513"/>
            <a:ext cx="6032393" cy="4346640"/>
            <a:chOff x="6068122" y="1847513"/>
            <a:chExt cx="6032393" cy="4346640"/>
          </a:xfrm>
        </p:grpSpPr>
        <p:pic>
          <p:nvPicPr>
            <p:cNvPr id="7" name="Picture 6">
              <a:extLst>
                <a:ext uri="{FF2B5EF4-FFF2-40B4-BE49-F238E27FC236}">
                  <a16:creationId xmlns:a16="http://schemas.microsoft.com/office/drawing/2014/main" id="{E048337A-8DD1-455D-BC4C-336F0D5B6134}"/>
                </a:ext>
              </a:extLst>
            </p:cNvPr>
            <p:cNvPicPr>
              <a:picLocks noChangeAspect="1"/>
            </p:cNvPicPr>
            <p:nvPr/>
          </p:nvPicPr>
          <p:blipFill>
            <a:blip r:embed="rId3"/>
            <a:stretch>
              <a:fillRect/>
            </a:stretch>
          </p:blipFill>
          <p:spPr>
            <a:xfrm>
              <a:off x="6068122" y="1847513"/>
              <a:ext cx="6032393" cy="3979295"/>
            </a:xfrm>
            <a:prstGeom prst="rect">
              <a:avLst/>
            </a:prstGeom>
          </p:spPr>
        </p:pic>
        <p:sp>
          <p:nvSpPr>
            <p:cNvPr id="75" name="TextBox 74">
              <a:extLst>
                <a:ext uri="{FF2B5EF4-FFF2-40B4-BE49-F238E27FC236}">
                  <a16:creationId xmlns:a16="http://schemas.microsoft.com/office/drawing/2014/main" id="{2188FB7D-8126-43A1-AE95-AF106EF57842}"/>
                </a:ext>
              </a:extLst>
            </p:cNvPr>
            <p:cNvSpPr txBox="1"/>
            <p:nvPr/>
          </p:nvSpPr>
          <p:spPr>
            <a:xfrm>
              <a:off x="7917882" y="5794043"/>
              <a:ext cx="2332875" cy="400110"/>
            </a:xfrm>
            <a:prstGeom prst="rect">
              <a:avLst/>
            </a:prstGeom>
            <a:noFill/>
          </p:spPr>
          <p:txBody>
            <a:bodyPr wrap="square">
              <a:spAutoFit/>
            </a:bodyPr>
            <a:lstStyle/>
            <a:p>
              <a:pPr algn="ctr"/>
              <a: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t>Sơ đồ chi tiết</a:t>
              </a:r>
              <a:endParaRPr lang="en-US" sz="2000" i="1">
                <a:solidFill>
                  <a:srgbClr val="002060"/>
                </a:solidFill>
                <a:latin typeface="Arial" panose="020B0604020202020204" pitchFamily="34" charset="0"/>
                <a:cs typeface="Arial" panose="020B0604020202020204" pitchFamily="34" charset="0"/>
              </a:endParaRPr>
            </a:p>
          </p:txBody>
        </p:sp>
      </p:grpSp>
      <p:grpSp>
        <p:nvGrpSpPr>
          <p:cNvPr id="6" name="Group 5">
            <a:extLst>
              <a:ext uri="{FF2B5EF4-FFF2-40B4-BE49-F238E27FC236}">
                <a16:creationId xmlns:a16="http://schemas.microsoft.com/office/drawing/2014/main" id="{28929C44-9C98-4F68-9C1D-A2EBC8DF7589}"/>
              </a:ext>
            </a:extLst>
          </p:cNvPr>
          <p:cNvGrpSpPr/>
          <p:nvPr/>
        </p:nvGrpSpPr>
        <p:grpSpPr>
          <a:xfrm>
            <a:off x="1289141" y="1951314"/>
            <a:ext cx="3554276" cy="4075549"/>
            <a:chOff x="1289141" y="1951314"/>
            <a:chExt cx="3554276" cy="4075549"/>
          </a:xfrm>
        </p:grpSpPr>
        <p:pic>
          <p:nvPicPr>
            <p:cNvPr id="74" name="Picture 73">
              <a:extLst>
                <a:ext uri="{FF2B5EF4-FFF2-40B4-BE49-F238E27FC236}">
                  <a16:creationId xmlns:a16="http://schemas.microsoft.com/office/drawing/2014/main" id="{03C33391-6CB4-4F50-80CD-6FE523668396}"/>
                </a:ext>
              </a:extLst>
            </p:cNvPr>
            <p:cNvPicPr>
              <a:picLocks noChangeAspect="1"/>
            </p:cNvPicPr>
            <p:nvPr/>
          </p:nvPicPr>
          <p:blipFill>
            <a:blip r:embed="rId4"/>
            <a:stretch>
              <a:fillRect/>
            </a:stretch>
          </p:blipFill>
          <p:spPr>
            <a:xfrm>
              <a:off x="1289141" y="1951314"/>
              <a:ext cx="3554276" cy="3712786"/>
            </a:xfrm>
            <a:prstGeom prst="rect">
              <a:avLst/>
            </a:prstGeom>
          </p:spPr>
        </p:pic>
        <p:sp>
          <p:nvSpPr>
            <p:cNvPr id="76" name="TextBox 75">
              <a:extLst>
                <a:ext uri="{FF2B5EF4-FFF2-40B4-BE49-F238E27FC236}">
                  <a16:creationId xmlns:a16="http://schemas.microsoft.com/office/drawing/2014/main" id="{B2EE3C94-DDB2-4CA8-8CFA-C71AFF181085}"/>
                </a:ext>
              </a:extLst>
            </p:cNvPr>
            <p:cNvSpPr txBox="1"/>
            <p:nvPr/>
          </p:nvSpPr>
          <p:spPr>
            <a:xfrm>
              <a:off x="1899842" y="5626753"/>
              <a:ext cx="2332875" cy="400110"/>
            </a:xfrm>
            <a:prstGeom prst="rect">
              <a:avLst/>
            </a:prstGeom>
            <a:noFill/>
          </p:spPr>
          <p:txBody>
            <a:bodyPr wrap="square">
              <a:spAutoFit/>
            </a:bodyPr>
            <a:lstStyle/>
            <a:p>
              <a:pPr algn="ctr"/>
              <a: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t>Sơ đồ khối</a:t>
              </a:r>
              <a:endParaRPr lang="en-US" sz="2000" i="1">
                <a:solidFill>
                  <a:srgbClr val="002060"/>
                </a:solidFill>
                <a:latin typeface="Arial" panose="020B0604020202020204" pitchFamily="34" charset="0"/>
                <a:cs typeface="Arial" panose="020B0604020202020204" pitchFamily="34" charset="0"/>
              </a:endParaRPr>
            </a:p>
          </p:txBody>
        </p:sp>
      </p:grpSp>
      <p:sp>
        <p:nvSpPr>
          <p:cNvPr id="13" name="Rectangle 12">
            <a:extLst>
              <a:ext uri="{FF2B5EF4-FFF2-40B4-BE49-F238E27FC236}">
                <a16:creationId xmlns:a16="http://schemas.microsoft.com/office/drawing/2014/main" id="{F7A86D2C-4CD8-4DD7-8727-80026768CE29}"/>
              </a:ext>
            </a:extLst>
          </p:cNvPr>
          <p:cNvSpPr/>
          <p:nvPr/>
        </p:nvSpPr>
        <p:spPr>
          <a:xfrm>
            <a:off x="5151564" y="6439297"/>
            <a:ext cx="1888871" cy="461665"/>
          </a:xfrm>
          <a:prstGeom prst="rect">
            <a:avLst/>
          </a:prstGeom>
          <a:noFill/>
        </p:spPr>
        <p:txBody>
          <a:bodyPr wrap="square" lIns="91440" tIns="45720" rIns="91440" bIns="45720">
            <a:spAutoFit/>
          </a:bodyPr>
          <a:lstStyle/>
          <a:p>
            <a:pPr algn="ctr"/>
            <a:r>
              <a:rPr lang="vi-VN"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Dạng sóng</a:t>
            </a:r>
            <a:endParaRPr 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nvGrpSpPr>
          <p:cNvPr id="9" name="Group 8">
            <a:extLst>
              <a:ext uri="{FF2B5EF4-FFF2-40B4-BE49-F238E27FC236}">
                <a16:creationId xmlns:a16="http://schemas.microsoft.com/office/drawing/2014/main" id="{1E6EADA8-AC49-46A5-A70C-04AAAB3BA057}"/>
              </a:ext>
            </a:extLst>
          </p:cNvPr>
          <p:cNvGrpSpPr/>
          <p:nvPr/>
        </p:nvGrpSpPr>
        <p:grpSpPr>
          <a:xfrm>
            <a:off x="6798067" y="1951314"/>
            <a:ext cx="5393933" cy="3823696"/>
            <a:chOff x="12418202" y="2203167"/>
            <a:chExt cx="5393933" cy="3823696"/>
          </a:xfrm>
        </p:grpSpPr>
        <p:pic>
          <p:nvPicPr>
            <p:cNvPr id="22" name="Picture 21">
              <a:extLst>
                <a:ext uri="{FF2B5EF4-FFF2-40B4-BE49-F238E27FC236}">
                  <a16:creationId xmlns:a16="http://schemas.microsoft.com/office/drawing/2014/main" id="{675A3A0E-E40C-45B9-9D21-05C7D7F7FC06}"/>
                </a:ext>
              </a:extLst>
            </p:cNvPr>
            <p:cNvPicPr>
              <a:picLocks noChangeAspect="1"/>
            </p:cNvPicPr>
            <p:nvPr/>
          </p:nvPicPr>
          <p:blipFill>
            <a:blip r:embed="rId3"/>
            <a:stretch>
              <a:fillRect/>
            </a:stretch>
          </p:blipFill>
          <p:spPr>
            <a:xfrm>
              <a:off x="12418202" y="2203167"/>
              <a:ext cx="5393933" cy="3558132"/>
            </a:xfrm>
            <a:prstGeom prst="rect">
              <a:avLst/>
            </a:prstGeom>
          </p:spPr>
        </p:pic>
        <p:sp>
          <p:nvSpPr>
            <p:cNvPr id="17" name="TextBox 16">
              <a:extLst>
                <a:ext uri="{FF2B5EF4-FFF2-40B4-BE49-F238E27FC236}">
                  <a16:creationId xmlns:a16="http://schemas.microsoft.com/office/drawing/2014/main" id="{F512DDC0-0035-4D36-998E-46D7BE7ABC0B}"/>
                </a:ext>
              </a:extLst>
            </p:cNvPr>
            <p:cNvSpPr txBox="1"/>
            <p:nvPr/>
          </p:nvSpPr>
          <p:spPr>
            <a:xfrm>
              <a:off x="14047258" y="5669100"/>
              <a:ext cx="2085967" cy="357763"/>
            </a:xfrm>
            <a:prstGeom prst="rect">
              <a:avLst/>
            </a:prstGeom>
            <a:noFill/>
          </p:spPr>
          <p:txBody>
            <a:bodyPr wrap="square">
              <a:spAutoFit/>
            </a:bodyPr>
            <a:lstStyle/>
            <a:p>
              <a:pPr algn="ctr"/>
              <a: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t>Sơ đồ chi tiết</a:t>
              </a:r>
              <a:endParaRPr lang="en-US" sz="2000" i="1">
                <a:solidFill>
                  <a:srgbClr val="002060"/>
                </a:solidFill>
                <a:latin typeface="Arial" panose="020B0604020202020204" pitchFamily="34" charset="0"/>
                <a:cs typeface="Arial" panose="020B0604020202020204" pitchFamily="34" charset="0"/>
              </a:endParaRPr>
            </a:p>
          </p:txBody>
        </p:sp>
      </p:grpSp>
      <p:pic>
        <p:nvPicPr>
          <p:cNvPr id="18" name="Picture 17">
            <a:extLst>
              <a:ext uri="{FF2B5EF4-FFF2-40B4-BE49-F238E27FC236}">
                <a16:creationId xmlns:a16="http://schemas.microsoft.com/office/drawing/2014/main" id="{D3D8326E-DE2D-4FD0-9587-CB212A91D93F}"/>
              </a:ext>
            </a:extLst>
          </p:cNvPr>
          <p:cNvPicPr/>
          <p:nvPr/>
        </p:nvPicPr>
        <p:blipFill>
          <a:blip r:embed="rId5"/>
          <a:stretch>
            <a:fillRect/>
          </a:stretch>
        </p:blipFill>
        <p:spPr>
          <a:xfrm>
            <a:off x="0" y="1913217"/>
            <a:ext cx="6798058" cy="3281190"/>
          </a:xfrm>
          <a:prstGeom prst="rect">
            <a:avLst/>
          </a:prstGeom>
        </p:spPr>
      </p:pic>
      <p:sp>
        <p:nvSpPr>
          <p:cNvPr id="19" name="Rectangle 18">
            <a:extLst>
              <a:ext uri="{FF2B5EF4-FFF2-40B4-BE49-F238E27FC236}">
                <a16:creationId xmlns:a16="http://schemas.microsoft.com/office/drawing/2014/main" id="{5CC2FF6E-5AA7-4980-B8BB-37231ADE3322}"/>
              </a:ext>
            </a:extLst>
          </p:cNvPr>
          <p:cNvSpPr/>
          <p:nvPr/>
        </p:nvSpPr>
        <p:spPr>
          <a:xfrm>
            <a:off x="0" y="35"/>
            <a:ext cx="12192000" cy="7067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a:solidFill>
                  <a:schemeClr val="bg1"/>
                </a:solidFill>
                <a:latin typeface="Arial" panose="020B0604020202020204" pitchFamily="34" charset="0"/>
                <a:cs typeface="Arial" panose="020B0604020202020204" pitchFamily="34" charset="0"/>
              </a:rPr>
              <a:t>5. </a:t>
            </a:r>
            <a:r>
              <a:rPr lang="en-US" sz="4800" b="1" err="1">
                <a:solidFill>
                  <a:schemeClr val="bg1"/>
                </a:solidFill>
                <a:latin typeface="Arial" panose="020B0604020202020204" pitchFamily="34" charset="0"/>
                <a:cs typeface="Arial" panose="020B0604020202020204" pitchFamily="34" charset="0"/>
              </a:rPr>
              <a:t>Thiết</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kế</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hệ</a:t>
            </a:r>
            <a:r>
              <a:rPr lang="en-US" sz="4800" b="1">
                <a:solidFill>
                  <a:schemeClr val="bg1"/>
                </a:solidFill>
                <a:latin typeface="Arial" panose="020B0604020202020204" pitchFamily="34" charset="0"/>
                <a:cs typeface="Arial" panose="020B0604020202020204" pitchFamily="34" charset="0"/>
              </a:rPr>
              <a:t> thống (tt)</a:t>
            </a:r>
            <a:endParaRPr lang="vi-VN" sz="4800" b="1">
              <a:solidFill>
                <a:schemeClr val="bg1"/>
              </a:solidFill>
              <a:latin typeface="Arial" panose="020B0604020202020204" pitchFamily="34" charset="0"/>
              <a:cs typeface="Arial" panose="020B0604020202020204" pitchFamily="34" charset="0"/>
            </a:endParaRPr>
          </a:p>
        </p:txBody>
      </p:sp>
      <p:sp>
        <p:nvSpPr>
          <p:cNvPr id="20" name="Slide Number Placeholder 2">
            <a:extLst>
              <a:ext uri="{FF2B5EF4-FFF2-40B4-BE49-F238E27FC236}">
                <a16:creationId xmlns:a16="http://schemas.microsoft.com/office/drawing/2014/main" id="{C31F9F50-A74F-41A2-AF79-2200E09920EF}"/>
              </a:ext>
            </a:extLst>
          </p:cNvPr>
          <p:cNvSpPr>
            <a:spLocks noGrp="1"/>
          </p:cNvSpPr>
          <p:nvPr>
            <p:ph type="sldNum" sz="quarter" idx="12"/>
          </p:nvPr>
        </p:nvSpPr>
        <p:spPr>
          <a:xfrm>
            <a:off x="9448799" y="6462298"/>
            <a:ext cx="2743200" cy="365125"/>
          </a:xfrm>
        </p:spPr>
        <p:txBody>
          <a:bodyPr/>
          <a:lstStyle/>
          <a:p>
            <a:fld id="{94729846-989D-4649-8342-808EBD0F27F4}" type="slidenum">
              <a:rPr lang="vi-VN" sz="1400" b="1" smtClean="0">
                <a:effectLst>
                  <a:outerShdw blurRad="38100" dist="38100" dir="2700000" algn="tl">
                    <a:srgbClr val="000000">
                      <a:alpha val="43137"/>
                    </a:srgbClr>
                  </a:outerShdw>
                </a:effectLst>
              </a:rPr>
              <a:t>12</a:t>
            </a:fld>
            <a:endParaRPr lang="vi-VN" sz="1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462157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AD297ED-FCF4-4B52-A67D-71D437D5DC06}"/>
              </a:ext>
            </a:extLst>
          </p:cNvPr>
          <p:cNvGrpSpPr/>
          <p:nvPr/>
        </p:nvGrpSpPr>
        <p:grpSpPr>
          <a:xfrm>
            <a:off x="6444127" y="2055109"/>
            <a:ext cx="5383244" cy="3959939"/>
            <a:chOff x="6444127" y="2055109"/>
            <a:chExt cx="5383244" cy="3959939"/>
          </a:xfrm>
        </p:grpSpPr>
        <p:pic>
          <p:nvPicPr>
            <p:cNvPr id="21" name="Picture 20">
              <a:extLst>
                <a:ext uri="{FF2B5EF4-FFF2-40B4-BE49-F238E27FC236}">
                  <a16:creationId xmlns:a16="http://schemas.microsoft.com/office/drawing/2014/main" id="{87795DEB-B58F-44A4-8145-96BBB33FA5BB}"/>
                </a:ext>
              </a:extLst>
            </p:cNvPr>
            <p:cNvPicPr>
              <a:picLocks noChangeAspect="1"/>
            </p:cNvPicPr>
            <p:nvPr/>
          </p:nvPicPr>
          <p:blipFill>
            <a:blip r:embed="rId3"/>
            <a:stretch>
              <a:fillRect/>
            </a:stretch>
          </p:blipFill>
          <p:spPr>
            <a:xfrm>
              <a:off x="6444127" y="2055109"/>
              <a:ext cx="5383244" cy="3577139"/>
            </a:xfrm>
            <a:prstGeom prst="rect">
              <a:avLst/>
            </a:prstGeom>
          </p:spPr>
        </p:pic>
        <p:sp>
          <p:nvSpPr>
            <p:cNvPr id="9" name="TextBox 8">
              <a:extLst>
                <a:ext uri="{FF2B5EF4-FFF2-40B4-BE49-F238E27FC236}">
                  <a16:creationId xmlns:a16="http://schemas.microsoft.com/office/drawing/2014/main" id="{F5EFC0A3-566F-4614-ADFF-1160A7DB48D7}"/>
                </a:ext>
              </a:extLst>
            </p:cNvPr>
            <p:cNvSpPr txBox="1"/>
            <p:nvPr/>
          </p:nvSpPr>
          <p:spPr>
            <a:xfrm>
              <a:off x="7975389" y="5614938"/>
              <a:ext cx="2332875" cy="400110"/>
            </a:xfrm>
            <a:prstGeom prst="rect">
              <a:avLst/>
            </a:prstGeom>
            <a:noFill/>
          </p:spPr>
          <p:txBody>
            <a:bodyPr wrap="square">
              <a:spAutoFit/>
            </a:bodyPr>
            <a:lstStyle/>
            <a:p>
              <a:pPr algn="ctr"/>
              <a: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t>Sơ đồ chi tiết</a:t>
              </a:r>
              <a:endParaRPr lang="en-US" sz="2000" i="1">
                <a:solidFill>
                  <a:srgbClr val="002060"/>
                </a:solidFill>
                <a:latin typeface="Arial" panose="020B0604020202020204" pitchFamily="34" charset="0"/>
                <a:cs typeface="Arial" panose="020B0604020202020204" pitchFamily="34" charset="0"/>
              </a:endParaRPr>
            </a:p>
          </p:txBody>
        </p:sp>
      </p:grpSp>
      <p:sp>
        <p:nvSpPr>
          <p:cNvPr id="2" name="Rectangle 1"/>
          <p:cNvSpPr/>
          <p:nvPr/>
        </p:nvSpPr>
        <p:spPr bwMode="auto">
          <a:xfrm>
            <a:off x="1296026" y="16589066"/>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sp>
        <p:nvSpPr>
          <p:cNvPr id="3" name="Google Shape;592;p6">
            <a:extLst>
              <a:ext uri="{FF2B5EF4-FFF2-40B4-BE49-F238E27FC236}">
                <a16:creationId xmlns:a16="http://schemas.microsoft.com/office/drawing/2014/main" id="{65266128-3279-E541-FC66-12B720251388}"/>
              </a:ext>
            </a:extLst>
          </p:cNvPr>
          <p:cNvSpPr/>
          <p:nvPr/>
        </p:nvSpPr>
        <p:spPr>
          <a:xfrm>
            <a:off x="1517520" y="864565"/>
            <a:ext cx="9156960" cy="583321"/>
          </a:xfrm>
          <a:prstGeom prst="rect">
            <a:avLst/>
          </a:prstGeom>
          <a:noFill/>
          <a:ln>
            <a:noFill/>
          </a:ln>
        </p:spPr>
        <p:txBody>
          <a:bodyPr spcFirstLastPara="1" wrap="square" lIns="90000" tIns="45000" rIns="90000" bIns="45000" anchor="t" anchorCtr="0">
            <a:spAutoFit/>
          </a:bodyPr>
          <a:lstStyle/>
          <a:p>
            <a:pPr marR="0" lvl="0" algn="ctr" rtl="0">
              <a:lnSpc>
                <a:spcPct val="100000"/>
              </a:lnSpc>
              <a:spcBef>
                <a:spcPts val="0"/>
              </a:spcBef>
              <a:spcAft>
                <a:spcPts val="0"/>
              </a:spcAft>
              <a:buClr>
                <a:srgbClr val="000000"/>
              </a:buClr>
              <a:buSzPts val="2400"/>
            </a:pPr>
            <a:r>
              <a:rPr lang="vi-VN" sz="3200" b="1" i="0" u="none" strike="noStrike" cap="none">
                <a:solidFill>
                  <a:srgbClr val="202020"/>
                </a:solidFill>
                <a:latin typeface="Arial" panose="020B0604020202020204" pitchFamily="34" charset="0"/>
                <a:ea typeface="Calibri"/>
                <a:cs typeface="Arial" panose="020B0604020202020204" pitchFamily="34" charset="0"/>
                <a:sym typeface="Calibri"/>
              </a:rPr>
              <a:t>Khối thực thi</a:t>
            </a:r>
            <a:endParaRPr sz="3200" b="0" i="0" u="none" strike="noStrike" cap="none">
              <a:solidFill>
                <a:srgbClr val="202020"/>
              </a:solidFill>
              <a:latin typeface="Arial" panose="020B0604020202020204" pitchFamily="34" charset="0"/>
              <a:ea typeface="Arial"/>
              <a:cs typeface="Arial" panose="020B0604020202020204" pitchFamily="34" charset="0"/>
              <a:sym typeface="Arial"/>
            </a:endParaRPr>
          </a:p>
        </p:txBody>
      </p:sp>
      <p:sp>
        <p:nvSpPr>
          <p:cNvPr id="13" name="Rectangle 12">
            <a:extLst>
              <a:ext uri="{FF2B5EF4-FFF2-40B4-BE49-F238E27FC236}">
                <a16:creationId xmlns:a16="http://schemas.microsoft.com/office/drawing/2014/main" id="{26A8EF45-A303-4AA2-9CCE-7C70A8F56411}"/>
              </a:ext>
            </a:extLst>
          </p:cNvPr>
          <p:cNvSpPr/>
          <p:nvPr/>
        </p:nvSpPr>
        <p:spPr>
          <a:xfrm>
            <a:off x="5151564" y="6439297"/>
            <a:ext cx="1888871" cy="461665"/>
          </a:xfrm>
          <a:prstGeom prst="rect">
            <a:avLst/>
          </a:prstGeom>
          <a:noFill/>
        </p:spPr>
        <p:txBody>
          <a:bodyPr wrap="square" lIns="91440" tIns="45720" rIns="91440" bIns="45720">
            <a:spAutoFit/>
          </a:bodyPr>
          <a:lstStyle/>
          <a:p>
            <a:pPr algn="ctr"/>
            <a:r>
              <a:rPr lang="vi-VN"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Dạng sóng</a:t>
            </a:r>
            <a:endParaRPr 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nvGrpSpPr>
          <p:cNvPr id="8" name="Group 7">
            <a:extLst>
              <a:ext uri="{FF2B5EF4-FFF2-40B4-BE49-F238E27FC236}">
                <a16:creationId xmlns:a16="http://schemas.microsoft.com/office/drawing/2014/main" id="{F1964098-4264-4E78-AF04-90A50B561C4C}"/>
              </a:ext>
            </a:extLst>
          </p:cNvPr>
          <p:cNvGrpSpPr/>
          <p:nvPr/>
        </p:nvGrpSpPr>
        <p:grpSpPr>
          <a:xfrm>
            <a:off x="1117926" y="1804847"/>
            <a:ext cx="3664014" cy="4478518"/>
            <a:chOff x="1117926" y="1804847"/>
            <a:chExt cx="3664014" cy="4478518"/>
          </a:xfrm>
        </p:grpSpPr>
        <p:pic>
          <p:nvPicPr>
            <p:cNvPr id="7" name="Picture 6">
              <a:extLst>
                <a:ext uri="{FF2B5EF4-FFF2-40B4-BE49-F238E27FC236}">
                  <a16:creationId xmlns:a16="http://schemas.microsoft.com/office/drawing/2014/main" id="{A78B0734-03D7-4E83-82FF-E4AA67C7FC30}"/>
                </a:ext>
              </a:extLst>
            </p:cNvPr>
            <p:cNvPicPr>
              <a:picLocks noChangeAspect="1"/>
            </p:cNvPicPr>
            <p:nvPr/>
          </p:nvPicPr>
          <p:blipFill>
            <a:blip r:embed="rId4"/>
            <a:stretch>
              <a:fillRect/>
            </a:stretch>
          </p:blipFill>
          <p:spPr>
            <a:xfrm>
              <a:off x="1117926" y="1804847"/>
              <a:ext cx="3664014" cy="4212701"/>
            </a:xfrm>
            <a:prstGeom prst="rect">
              <a:avLst/>
            </a:prstGeom>
          </p:spPr>
        </p:pic>
        <p:sp>
          <p:nvSpPr>
            <p:cNvPr id="10" name="TextBox 9">
              <a:extLst>
                <a:ext uri="{FF2B5EF4-FFF2-40B4-BE49-F238E27FC236}">
                  <a16:creationId xmlns:a16="http://schemas.microsoft.com/office/drawing/2014/main" id="{A8E5B3C6-BCA8-4C8F-A618-F4D60AB0436D}"/>
                </a:ext>
              </a:extLst>
            </p:cNvPr>
            <p:cNvSpPr txBox="1"/>
            <p:nvPr/>
          </p:nvSpPr>
          <p:spPr>
            <a:xfrm>
              <a:off x="1783496" y="5883255"/>
              <a:ext cx="2332875" cy="400110"/>
            </a:xfrm>
            <a:prstGeom prst="rect">
              <a:avLst/>
            </a:prstGeom>
            <a:noFill/>
          </p:spPr>
          <p:txBody>
            <a:bodyPr wrap="square">
              <a:spAutoFit/>
            </a:bodyPr>
            <a:lstStyle/>
            <a:p>
              <a:pPr algn="ctr"/>
              <a: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t>Sơ đồ khối</a:t>
              </a:r>
              <a:endParaRPr lang="en-US" sz="2000" i="1">
                <a:solidFill>
                  <a:srgbClr val="002060"/>
                </a:solidFill>
                <a:latin typeface="Arial" panose="020B0604020202020204" pitchFamily="34" charset="0"/>
                <a:cs typeface="Arial" panose="020B0604020202020204" pitchFamily="34" charset="0"/>
              </a:endParaRPr>
            </a:p>
          </p:txBody>
        </p:sp>
      </p:grpSp>
      <p:pic>
        <p:nvPicPr>
          <p:cNvPr id="11" name="Picture 10">
            <a:extLst>
              <a:ext uri="{FF2B5EF4-FFF2-40B4-BE49-F238E27FC236}">
                <a16:creationId xmlns:a16="http://schemas.microsoft.com/office/drawing/2014/main" id="{76A7F7AC-F939-4F7E-A02D-E9399043AA30}"/>
              </a:ext>
            </a:extLst>
          </p:cNvPr>
          <p:cNvPicPr/>
          <p:nvPr/>
        </p:nvPicPr>
        <p:blipFill rotWithShape="1">
          <a:blip r:embed="rId5"/>
          <a:srcRect b="7880"/>
          <a:stretch/>
        </p:blipFill>
        <p:spPr bwMode="auto">
          <a:xfrm>
            <a:off x="-1" y="1726865"/>
            <a:ext cx="7684479" cy="4076229"/>
          </a:xfrm>
          <a:prstGeom prst="rect">
            <a:avLst/>
          </a:prstGeom>
          <a:ln>
            <a:noFill/>
          </a:ln>
          <a:extLst>
            <a:ext uri="{53640926-AAD7-44D8-BBD7-CCE9431645EC}">
              <a14:shadowObscured xmlns:a14="http://schemas.microsoft.com/office/drawing/2010/main"/>
            </a:ext>
          </a:extLst>
        </p:spPr>
      </p:pic>
      <p:sp>
        <p:nvSpPr>
          <p:cNvPr id="19" name="Rectangle 18">
            <a:extLst>
              <a:ext uri="{FF2B5EF4-FFF2-40B4-BE49-F238E27FC236}">
                <a16:creationId xmlns:a16="http://schemas.microsoft.com/office/drawing/2014/main" id="{53CAF2F9-2B55-4F2D-AA8C-809F284EC855}"/>
              </a:ext>
            </a:extLst>
          </p:cNvPr>
          <p:cNvSpPr/>
          <p:nvPr/>
        </p:nvSpPr>
        <p:spPr>
          <a:xfrm>
            <a:off x="0" y="35"/>
            <a:ext cx="12192000" cy="7067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a:solidFill>
                  <a:schemeClr val="bg1"/>
                </a:solidFill>
                <a:latin typeface="Arial" panose="020B0604020202020204" pitchFamily="34" charset="0"/>
                <a:cs typeface="Arial" panose="020B0604020202020204" pitchFamily="34" charset="0"/>
              </a:rPr>
              <a:t>5. </a:t>
            </a:r>
            <a:r>
              <a:rPr lang="en-US" sz="4800" b="1" err="1">
                <a:solidFill>
                  <a:schemeClr val="bg1"/>
                </a:solidFill>
                <a:latin typeface="Arial" panose="020B0604020202020204" pitchFamily="34" charset="0"/>
                <a:cs typeface="Arial" panose="020B0604020202020204" pitchFamily="34" charset="0"/>
              </a:rPr>
              <a:t>Thiết</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kế</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hệ</a:t>
            </a:r>
            <a:r>
              <a:rPr lang="en-US" sz="4800" b="1">
                <a:solidFill>
                  <a:schemeClr val="bg1"/>
                </a:solidFill>
                <a:latin typeface="Arial" panose="020B0604020202020204" pitchFamily="34" charset="0"/>
                <a:cs typeface="Arial" panose="020B0604020202020204" pitchFamily="34" charset="0"/>
              </a:rPr>
              <a:t> thống (tt)</a:t>
            </a:r>
            <a:endParaRPr lang="vi-VN" sz="4800" b="1">
              <a:solidFill>
                <a:schemeClr val="bg1"/>
              </a:solidFill>
              <a:latin typeface="Arial" panose="020B0604020202020204" pitchFamily="34" charset="0"/>
              <a:cs typeface="Arial" panose="020B0604020202020204" pitchFamily="34" charset="0"/>
            </a:endParaRPr>
          </a:p>
        </p:txBody>
      </p:sp>
      <p:sp>
        <p:nvSpPr>
          <p:cNvPr id="20" name="Slide Number Placeholder 2">
            <a:extLst>
              <a:ext uri="{FF2B5EF4-FFF2-40B4-BE49-F238E27FC236}">
                <a16:creationId xmlns:a16="http://schemas.microsoft.com/office/drawing/2014/main" id="{A2881211-BEFA-4CA8-AF24-AB8247762E70}"/>
              </a:ext>
            </a:extLst>
          </p:cNvPr>
          <p:cNvSpPr>
            <a:spLocks noGrp="1"/>
          </p:cNvSpPr>
          <p:nvPr>
            <p:ph type="sldNum" sz="quarter" idx="12"/>
          </p:nvPr>
        </p:nvSpPr>
        <p:spPr>
          <a:xfrm>
            <a:off x="29051" y="6487566"/>
            <a:ext cx="2743200" cy="365125"/>
          </a:xfrm>
        </p:spPr>
        <p:txBody>
          <a:bodyPr/>
          <a:lstStyle/>
          <a:p>
            <a:pPr algn="l"/>
            <a:fld id="{94729846-989D-4649-8342-808EBD0F27F4}" type="slidenum">
              <a:rPr lang="vi-VN" sz="1400" b="1" smtClean="0">
                <a:effectLst>
                  <a:outerShdw blurRad="38100" dist="38100" dir="2700000" algn="tl">
                    <a:srgbClr val="000000">
                      <a:alpha val="43137"/>
                    </a:srgbClr>
                  </a:outerShdw>
                </a:effectLst>
              </a:rPr>
              <a:pPr algn="l"/>
              <a:t>13</a:t>
            </a:fld>
            <a:endParaRPr lang="vi-VN" sz="1400" b="1">
              <a:effectLst>
                <a:outerShdw blurRad="38100" dist="38100" dir="2700000" algn="tl">
                  <a:srgbClr val="000000">
                    <a:alpha val="43137"/>
                  </a:srgbClr>
                </a:outerShdw>
              </a:effectLst>
            </a:endParaRPr>
          </a:p>
        </p:txBody>
      </p:sp>
      <p:grpSp>
        <p:nvGrpSpPr>
          <p:cNvPr id="28" name="Group 27">
            <a:extLst>
              <a:ext uri="{FF2B5EF4-FFF2-40B4-BE49-F238E27FC236}">
                <a16:creationId xmlns:a16="http://schemas.microsoft.com/office/drawing/2014/main" id="{85180A4B-F82E-4D26-8694-43A48AC8C652}"/>
              </a:ext>
            </a:extLst>
          </p:cNvPr>
          <p:cNvGrpSpPr/>
          <p:nvPr/>
        </p:nvGrpSpPr>
        <p:grpSpPr>
          <a:xfrm>
            <a:off x="7684479" y="2264621"/>
            <a:ext cx="4389567" cy="3474854"/>
            <a:chOff x="6444127" y="2055109"/>
            <a:chExt cx="5383244" cy="3959939"/>
          </a:xfrm>
        </p:grpSpPr>
        <p:pic>
          <p:nvPicPr>
            <p:cNvPr id="29" name="Picture 28">
              <a:extLst>
                <a:ext uri="{FF2B5EF4-FFF2-40B4-BE49-F238E27FC236}">
                  <a16:creationId xmlns:a16="http://schemas.microsoft.com/office/drawing/2014/main" id="{5973707E-270F-4808-A734-C1A745127D05}"/>
                </a:ext>
              </a:extLst>
            </p:cNvPr>
            <p:cNvPicPr>
              <a:picLocks noChangeAspect="1"/>
            </p:cNvPicPr>
            <p:nvPr/>
          </p:nvPicPr>
          <p:blipFill>
            <a:blip r:embed="rId3"/>
            <a:stretch>
              <a:fillRect/>
            </a:stretch>
          </p:blipFill>
          <p:spPr>
            <a:xfrm>
              <a:off x="6444127" y="2055109"/>
              <a:ext cx="5383244" cy="3577139"/>
            </a:xfrm>
            <a:prstGeom prst="rect">
              <a:avLst/>
            </a:prstGeom>
          </p:spPr>
        </p:pic>
        <p:sp>
          <p:nvSpPr>
            <p:cNvPr id="30" name="TextBox 29">
              <a:extLst>
                <a:ext uri="{FF2B5EF4-FFF2-40B4-BE49-F238E27FC236}">
                  <a16:creationId xmlns:a16="http://schemas.microsoft.com/office/drawing/2014/main" id="{E6200D08-FC98-4AF1-8901-3DC30CE17D96}"/>
                </a:ext>
              </a:extLst>
            </p:cNvPr>
            <p:cNvSpPr txBox="1"/>
            <p:nvPr/>
          </p:nvSpPr>
          <p:spPr>
            <a:xfrm>
              <a:off x="7975389" y="5614938"/>
              <a:ext cx="2332875" cy="400110"/>
            </a:xfrm>
            <a:prstGeom prst="rect">
              <a:avLst/>
            </a:prstGeom>
            <a:noFill/>
          </p:spPr>
          <p:txBody>
            <a:bodyPr wrap="square">
              <a:spAutoFit/>
            </a:bodyPr>
            <a:lstStyle/>
            <a:p>
              <a:pPr algn="ctr"/>
              <a: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t>Sơ đồ chi tiết</a:t>
              </a:r>
              <a:endParaRPr lang="en-US" sz="2000" i="1">
                <a:solidFill>
                  <a:srgbClr val="00206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8754995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296026" y="16589066"/>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sp>
        <p:nvSpPr>
          <p:cNvPr id="3" name="Google Shape;592;p6">
            <a:extLst>
              <a:ext uri="{FF2B5EF4-FFF2-40B4-BE49-F238E27FC236}">
                <a16:creationId xmlns:a16="http://schemas.microsoft.com/office/drawing/2014/main" id="{65266128-3279-E541-FC66-12B720251388}"/>
              </a:ext>
            </a:extLst>
          </p:cNvPr>
          <p:cNvSpPr/>
          <p:nvPr/>
        </p:nvSpPr>
        <p:spPr>
          <a:xfrm>
            <a:off x="1517520" y="864565"/>
            <a:ext cx="9156960" cy="583321"/>
          </a:xfrm>
          <a:prstGeom prst="rect">
            <a:avLst/>
          </a:prstGeom>
          <a:noFill/>
          <a:ln>
            <a:noFill/>
          </a:ln>
        </p:spPr>
        <p:txBody>
          <a:bodyPr spcFirstLastPara="1" wrap="square" lIns="90000" tIns="45000" rIns="90000" bIns="45000" anchor="t" anchorCtr="0">
            <a:spAutoFit/>
          </a:bodyPr>
          <a:lstStyle/>
          <a:p>
            <a:pPr marR="0" lvl="0" algn="ctr" rtl="0">
              <a:lnSpc>
                <a:spcPct val="100000"/>
              </a:lnSpc>
              <a:spcBef>
                <a:spcPts val="0"/>
              </a:spcBef>
              <a:spcAft>
                <a:spcPts val="0"/>
              </a:spcAft>
              <a:buClr>
                <a:srgbClr val="000000"/>
              </a:buClr>
              <a:buSzPts val="2400"/>
            </a:pPr>
            <a:r>
              <a:rPr lang="vi-VN" sz="3200" b="1" i="0" u="none" strike="noStrike" cap="none">
                <a:solidFill>
                  <a:srgbClr val="202020"/>
                </a:solidFill>
                <a:latin typeface="Arial" panose="020B0604020202020204" pitchFamily="34" charset="0"/>
                <a:ea typeface="Calibri"/>
                <a:cs typeface="Arial" panose="020B0604020202020204" pitchFamily="34" charset="0"/>
                <a:sym typeface="Calibri"/>
              </a:rPr>
              <a:t>Khối truy cập bộ nhớ</a:t>
            </a:r>
            <a:endParaRPr sz="3200" b="0" i="0" u="none" strike="noStrike" cap="none">
              <a:solidFill>
                <a:srgbClr val="202020"/>
              </a:solidFill>
              <a:latin typeface="Arial" panose="020B0604020202020204" pitchFamily="34" charset="0"/>
              <a:ea typeface="Arial"/>
              <a:cs typeface="Arial" panose="020B0604020202020204" pitchFamily="34" charset="0"/>
              <a:sym typeface="Arial"/>
            </a:endParaRPr>
          </a:p>
        </p:txBody>
      </p:sp>
      <p:grpSp>
        <p:nvGrpSpPr>
          <p:cNvPr id="7" name="Group 6">
            <a:extLst>
              <a:ext uri="{FF2B5EF4-FFF2-40B4-BE49-F238E27FC236}">
                <a16:creationId xmlns:a16="http://schemas.microsoft.com/office/drawing/2014/main" id="{6B1F16AA-A587-46CA-A518-CEF3FE1A2C9B}"/>
              </a:ext>
            </a:extLst>
          </p:cNvPr>
          <p:cNvGrpSpPr/>
          <p:nvPr/>
        </p:nvGrpSpPr>
        <p:grpSpPr>
          <a:xfrm>
            <a:off x="6870016" y="2274985"/>
            <a:ext cx="4645555" cy="3661361"/>
            <a:chOff x="6870016" y="2274985"/>
            <a:chExt cx="4645555" cy="3661361"/>
          </a:xfrm>
        </p:grpSpPr>
        <p:pic>
          <p:nvPicPr>
            <p:cNvPr id="6" name="Picture 5">
              <a:extLst>
                <a:ext uri="{FF2B5EF4-FFF2-40B4-BE49-F238E27FC236}">
                  <a16:creationId xmlns:a16="http://schemas.microsoft.com/office/drawing/2014/main" id="{BA40D2D9-F0AB-4FDA-9F58-403C79F38240}"/>
                </a:ext>
              </a:extLst>
            </p:cNvPr>
            <p:cNvPicPr>
              <a:picLocks noChangeAspect="1"/>
            </p:cNvPicPr>
            <p:nvPr/>
          </p:nvPicPr>
          <p:blipFill>
            <a:blip r:embed="rId3"/>
            <a:stretch>
              <a:fillRect/>
            </a:stretch>
          </p:blipFill>
          <p:spPr>
            <a:xfrm>
              <a:off x="6870016" y="2274985"/>
              <a:ext cx="4645555" cy="3139712"/>
            </a:xfrm>
            <a:prstGeom prst="rect">
              <a:avLst/>
            </a:prstGeom>
          </p:spPr>
        </p:pic>
        <p:sp>
          <p:nvSpPr>
            <p:cNvPr id="9" name="TextBox 8">
              <a:extLst>
                <a:ext uri="{FF2B5EF4-FFF2-40B4-BE49-F238E27FC236}">
                  <a16:creationId xmlns:a16="http://schemas.microsoft.com/office/drawing/2014/main" id="{29022568-828B-4669-8FB6-D9EB38E3019E}"/>
                </a:ext>
              </a:extLst>
            </p:cNvPr>
            <p:cNvSpPr txBox="1"/>
            <p:nvPr/>
          </p:nvSpPr>
          <p:spPr>
            <a:xfrm>
              <a:off x="8026356" y="5536236"/>
              <a:ext cx="2332875" cy="400110"/>
            </a:xfrm>
            <a:prstGeom prst="rect">
              <a:avLst/>
            </a:prstGeom>
            <a:noFill/>
          </p:spPr>
          <p:txBody>
            <a:bodyPr wrap="square">
              <a:spAutoFit/>
            </a:bodyPr>
            <a:lstStyle/>
            <a:p>
              <a:pPr algn="ctr"/>
              <a: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t>Sơ đồ chi tiết</a:t>
              </a:r>
              <a:endParaRPr lang="en-US" sz="2000" i="1">
                <a:solidFill>
                  <a:srgbClr val="002060"/>
                </a:solidFill>
                <a:latin typeface="Arial" panose="020B0604020202020204"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94C741C0-F6C7-48F2-9F3F-C1BDA1CC2364}"/>
              </a:ext>
            </a:extLst>
          </p:cNvPr>
          <p:cNvGrpSpPr/>
          <p:nvPr/>
        </p:nvGrpSpPr>
        <p:grpSpPr>
          <a:xfrm>
            <a:off x="1273724" y="2699720"/>
            <a:ext cx="3487214" cy="2617076"/>
            <a:chOff x="1273724" y="2699720"/>
            <a:chExt cx="3487214" cy="2617076"/>
          </a:xfrm>
        </p:grpSpPr>
        <p:pic>
          <p:nvPicPr>
            <p:cNvPr id="4" name="Picture 3">
              <a:extLst>
                <a:ext uri="{FF2B5EF4-FFF2-40B4-BE49-F238E27FC236}">
                  <a16:creationId xmlns:a16="http://schemas.microsoft.com/office/drawing/2014/main" id="{3AB183BB-6DB9-4670-8F7C-4D3E4E7FBC92}"/>
                </a:ext>
              </a:extLst>
            </p:cNvPr>
            <p:cNvPicPr>
              <a:picLocks noChangeAspect="1"/>
            </p:cNvPicPr>
            <p:nvPr/>
          </p:nvPicPr>
          <p:blipFill>
            <a:blip r:embed="rId4"/>
            <a:stretch>
              <a:fillRect/>
            </a:stretch>
          </p:blipFill>
          <p:spPr>
            <a:xfrm>
              <a:off x="1273724" y="2699720"/>
              <a:ext cx="3487214" cy="2145978"/>
            </a:xfrm>
            <a:prstGeom prst="rect">
              <a:avLst/>
            </a:prstGeom>
          </p:spPr>
        </p:pic>
        <p:sp>
          <p:nvSpPr>
            <p:cNvPr id="10" name="TextBox 9">
              <a:extLst>
                <a:ext uri="{FF2B5EF4-FFF2-40B4-BE49-F238E27FC236}">
                  <a16:creationId xmlns:a16="http://schemas.microsoft.com/office/drawing/2014/main" id="{3844D736-945E-4019-BEB9-66961C6BC0F4}"/>
                </a:ext>
              </a:extLst>
            </p:cNvPr>
            <p:cNvSpPr txBox="1"/>
            <p:nvPr/>
          </p:nvSpPr>
          <p:spPr>
            <a:xfrm>
              <a:off x="1850894" y="4916686"/>
              <a:ext cx="2332875" cy="400110"/>
            </a:xfrm>
            <a:prstGeom prst="rect">
              <a:avLst/>
            </a:prstGeom>
            <a:noFill/>
          </p:spPr>
          <p:txBody>
            <a:bodyPr wrap="square">
              <a:spAutoFit/>
            </a:bodyPr>
            <a:lstStyle/>
            <a:p>
              <a:pPr algn="ctr"/>
              <a: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t>Sơ đồ khối</a:t>
              </a:r>
              <a:endParaRPr lang="en-US" sz="2000" i="1">
                <a:solidFill>
                  <a:srgbClr val="002060"/>
                </a:solidFill>
                <a:latin typeface="Arial" panose="020B0604020202020204" pitchFamily="34" charset="0"/>
                <a:cs typeface="Arial" panose="020B0604020202020204" pitchFamily="34" charset="0"/>
              </a:endParaRPr>
            </a:p>
          </p:txBody>
        </p:sp>
      </p:grpSp>
      <p:sp>
        <p:nvSpPr>
          <p:cNvPr id="13" name="Rectangle 12">
            <a:extLst>
              <a:ext uri="{FF2B5EF4-FFF2-40B4-BE49-F238E27FC236}">
                <a16:creationId xmlns:a16="http://schemas.microsoft.com/office/drawing/2014/main" id="{6C6428A9-6039-4942-98EB-2A3F58D6B492}"/>
              </a:ext>
            </a:extLst>
          </p:cNvPr>
          <p:cNvSpPr/>
          <p:nvPr/>
        </p:nvSpPr>
        <p:spPr>
          <a:xfrm>
            <a:off x="5151564" y="6439297"/>
            <a:ext cx="1888871" cy="461665"/>
          </a:xfrm>
          <a:prstGeom prst="rect">
            <a:avLst/>
          </a:prstGeom>
          <a:noFill/>
        </p:spPr>
        <p:txBody>
          <a:bodyPr wrap="square" lIns="91440" tIns="45720" rIns="91440" bIns="45720">
            <a:spAutoFit/>
          </a:bodyPr>
          <a:lstStyle/>
          <a:p>
            <a:pPr algn="ctr"/>
            <a:r>
              <a:rPr lang="vi-VN"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Dạng sóng</a:t>
            </a:r>
            <a:endParaRPr 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nvGrpSpPr>
          <p:cNvPr id="16" name="Group 15">
            <a:extLst>
              <a:ext uri="{FF2B5EF4-FFF2-40B4-BE49-F238E27FC236}">
                <a16:creationId xmlns:a16="http://schemas.microsoft.com/office/drawing/2014/main" id="{6DF21FF4-773C-4446-8477-14ED699ED8D5}"/>
              </a:ext>
            </a:extLst>
          </p:cNvPr>
          <p:cNvGrpSpPr/>
          <p:nvPr/>
        </p:nvGrpSpPr>
        <p:grpSpPr>
          <a:xfrm>
            <a:off x="7090719" y="2253446"/>
            <a:ext cx="4645555" cy="3661361"/>
            <a:chOff x="6870016" y="2274985"/>
            <a:chExt cx="4645555" cy="3661361"/>
          </a:xfrm>
        </p:grpSpPr>
        <p:pic>
          <p:nvPicPr>
            <p:cNvPr id="17" name="Picture 16">
              <a:extLst>
                <a:ext uri="{FF2B5EF4-FFF2-40B4-BE49-F238E27FC236}">
                  <a16:creationId xmlns:a16="http://schemas.microsoft.com/office/drawing/2014/main" id="{9E2AD980-EFCA-40F3-91B9-86534C1A3164}"/>
                </a:ext>
              </a:extLst>
            </p:cNvPr>
            <p:cNvPicPr>
              <a:picLocks noChangeAspect="1"/>
            </p:cNvPicPr>
            <p:nvPr/>
          </p:nvPicPr>
          <p:blipFill>
            <a:blip r:embed="rId3"/>
            <a:stretch>
              <a:fillRect/>
            </a:stretch>
          </p:blipFill>
          <p:spPr>
            <a:xfrm>
              <a:off x="6870016" y="2274985"/>
              <a:ext cx="4645555" cy="3139712"/>
            </a:xfrm>
            <a:prstGeom prst="rect">
              <a:avLst/>
            </a:prstGeom>
          </p:spPr>
        </p:pic>
        <p:sp>
          <p:nvSpPr>
            <p:cNvPr id="18" name="TextBox 17">
              <a:extLst>
                <a:ext uri="{FF2B5EF4-FFF2-40B4-BE49-F238E27FC236}">
                  <a16:creationId xmlns:a16="http://schemas.microsoft.com/office/drawing/2014/main" id="{B41D1F6F-D13C-44DF-ACFD-C9D48B9B9922}"/>
                </a:ext>
              </a:extLst>
            </p:cNvPr>
            <p:cNvSpPr txBox="1"/>
            <p:nvPr/>
          </p:nvSpPr>
          <p:spPr>
            <a:xfrm>
              <a:off x="8026356" y="5536236"/>
              <a:ext cx="2332875" cy="400110"/>
            </a:xfrm>
            <a:prstGeom prst="rect">
              <a:avLst/>
            </a:prstGeom>
            <a:noFill/>
          </p:spPr>
          <p:txBody>
            <a:bodyPr wrap="square">
              <a:spAutoFit/>
            </a:bodyPr>
            <a:lstStyle/>
            <a:p>
              <a:pPr algn="ctr"/>
              <a: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t>Sơ đồ chi tiết</a:t>
              </a:r>
              <a:endParaRPr lang="en-US" sz="2000" i="1">
                <a:solidFill>
                  <a:srgbClr val="002060"/>
                </a:solidFill>
                <a:latin typeface="Arial" panose="020B0604020202020204" pitchFamily="34" charset="0"/>
                <a:cs typeface="Arial" panose="020B0604020202020204" pitchFamily="34" charset="0"/>
              </a:endParaRPr>
            </a:p>
          </p:txBody>
        </p:sp>
      </p:grpSp>
      <p:pic>
        <p:nvPicPr>
          <p:cNvPr id="19" name="Picture 18">
            <a:extLst>
              <a:ext uri="{FF2B5EF4-FFF2-40B4-BE49-F238E27FC236}">
                <a16:creationId xmlns:a16="http://schemas.microsoft.com/office/drawing/2014/main" id="{A91B3A55-6BAA-4C24-96C0-E42F48E3DB8D}"/>
              </a:ext>
            </a:extLst>
          </p:cNvPr>
          <p:cNvPicPr/>
          <p:nvPr/>
        </p:nvPicPr>
        <p:blipFill>
          <a:blip r:embed="rId5"/>
          <a:stretch>
            <a:fillRect/>
          </a:stretch>
        </p:blipFill>
        <p:spPr>
          <a:xfrm>
            <a:off x="79733" y="1799289"/>
            <a:ext cx="6790283" cy="3715408"/>
          </a:xfrm>
          <a:prstGeom prst="rect">
            <a:avLst/>
          </a:prstGeom>
        </p:spPr>
      </p:pic>
      <p:sp>
        <p:nvSpPr>
          <p:cNvPr id="20" name="Rectangle 19">
            <a:extLst>
              <a:ext uri="{FF2B5EF4-FFF2-40B4-BE49-F238E27FC236}">
                <a16:creationId xmlns:a16="http://schemas.microsoft.com/office/drawing/2014/main" id="{BCE3AED6-CDDD-4654-B119-FFD10F1AEE20}"/>
              </a:ext>
            </a:extLst>
          </p:cNvPr>
          <p:cNvSpPr/>
          <p:nvPr/>
        </p:nvSpPr>
        <p:spPr>
          <a:xfrm>
            <a:off x="0" y="35"/>
            <a:ext cx="12192000" cy="7067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a:solidFill>
                  <a:schemeClr val="bg1"/>
                </a:solidFill>
                <a:latin typeface="Arial" panose="020B0604020202020204" pitchFamily="34" charset="0"/>
                <a:cs typeface="Arial" panose="020B0604020202020204" pitchFamily="34" charset="0"/>
              </a:rPr>
              <a:t>5. </a:t>
            </a:r>
            <a:r>
              <a:rPr lang="en-US" sz="4800" b="1" err="1">
                <a:solidFill>
                  <a:schemeClr val="bg1"/>
                </a:solidFill>
                <a:latin typeface="Arial" panose="020B0604020202020204" pitchFamily="34" charset="0"/>
                <a:cs typeface="Arial" panose="020B0604020202020204" pitchFamily="34" charset="0"/>
              </a:rPr>
              <a:t>Thiết</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kế</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hệ</a:t>
            </a:r>
            <a:r>
              <a:rPr lang="en-US" sz="4800" b="1">
                <a:solidFill>
                  <a:schemeClr val="bg1"/>
                </a:solidFill>
                <a:latin typeface="Arial" panose="020B0604020202020204" pitchFamily="34" charset="0"/>
                <a:cs typeface="Arial" panose="020B0604020202020204" pitchFamily="34" charset="0"/>
              </a:rPr>
              <a:t> thống (tt)</a:t>
            </a:r>
            <a:endParaRPr lang="vi-VN" sz="4800" b="1">
              <a:solidFill>
                <a:schemeClr val="bg1"/>
              </a:solidFill>
              <a:latin typeface="Arial" panose="020B0604020202020204" pitchFamily="34" charset="0"/>
              <a:cs typeface="Arial" panose="020B0604020202020204" pitchFamily="34" charset="0"/>
            </a:endParaRPr>
          </a:p>
        </p:txBody>
      </p:sp>
      <p:sp>
        <p:nvSpPr>
          <p:cNvPr id="21" name="Slide Number Placeholder 2">
            <a:extLst>
              <a:ext uri="{FF2B5EF4-FFF2-40B4-BE49-F238E27FC236}">
                <a16:creationId xmlns:a16="http://schemas.microsoft.com/office/drawing/2014/main" id="{16A00CB9-7995-4CCF-99A1-B2386EEADD85}"/>
              </a:ext>
            </a:extLst>
          </p:cNvPr>
          <p:cNvSpPr>
            <a:spLocks noGrp="1"/>
          </p:cNvSpPr>
          <p:nvPr>
            <p:ph type="sldNum" sz="quarter" idx="12"/>
          </p:nvPr>
        </p:nvSpPr>
        <p:spPr>
          <a:xfrm>
            <a:off x="9448800" y="6492875"/>
            <a:ext cx="2743200" cy="365125"/>
          </a:xfrm>
        </p:spPr>
        <p:txBody>
          <a:bodyPr/>
          <a:lstStyle/>
          <a:p>
            <a:fld id="{94729846-989D-4649-8342-808EBD0F27F4}" type="slidenum">
              <a:rPr lang="vi-VN" sz="1400" b="1" smtClean="0">
                <a:effectLst>
                  <a:outerShdw blurRad="38100" dist="38100" dir="2700000" algn="tl">
                    <a:srgbClr val="000000">
                      <a:alpha val="43137"/>
                    </a:srgbClr>
                  </a:outerShdw>
                </a:effectLst>
              </a:rPr>
              <a:t>14</a:t>
            </a:fld>
            <a:endParaRPr lang="vi-VN" sz="1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314471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 presetClass="exit" presetSubtype="0" fill="hold"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296026" y="16589066"/>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sp>
        <p:nvSpPr>
          <p:cNvPr id="3" name="Google Shape;592;p6">
            <a:extLst>
              <a:ext uri="{FF2B5EF4-FFF2-40B4-BE49-F238E27FC236}">
                <a16:creationId xmlns:a16="http://schemas.microsoft.com/office/drawing/2014/main" id="{65266128-3279-E541-FC66-12B720251388}"/>
              </a:ext>
            </a:extLst>
          </p:cNvPr>
          <p:cNvSpPr/>
          <p:nvPr/>
        </p:nvSpPr>
        <p:spPr>
          <a:xfrm>
            <a:off x="1517520" y="864565"/>
            <a:ext cx="9156960" cy="583321"/>
          </a:xfrm>
          <a:prstGeom prst="rect">
            <a:avLst/>
          </a:prstGeom>
          <a:noFill/>
          <a:ln>
            <a:noFill/>
          </a:ln>
        </p:spPr>
        <p:txBody>
          <a:bodyPr spcFirstLastPara="1" wrap="square" lIns="90000" tIns="45000" rIns="90000" bIns="45000" anchor="t" anchorCtr="0">
            <a:spAutoFit/>
          </a:bodyPr>
          <a:lstStyle/>
          <a:p>
            <a:pPr marR="0" lvl="0" algn="ctr" rtl="0">
              <a:lnSpc>
                <a:spcPct val="100000"/>
              </a:lnSpc>
              <a:spcBef>
                <a:spcPts val="0"/>
              </a:spcBef>
              <a:spcAft>
                <a:spcPts val="0"/>
              </a:spcAft>
              <a:buClr>
                <a:srgbClr val="000000"/>
              </a:buClr>
              <a:buSzPts val="2400"/>
            </a:pPr>
            <a:r>
              <a:rPr lang="vi-VN" sz="3200" b="1" i="0" u="none" strike="noStrike" cap="none">
                <a:solidFill>
                  <a:srgbClr val="202020"/>
                </a:solidFill>
                <a:latin typeface="Arial" panose="020B0604020202020204" pitchFamily="34" charset="0"/>
                <a:ea typeface="Calibri"/>
                <a:cs typeface="Arial" panose="020B0604020202020204" pitchFamily="34" charset="0"/>
                <a:sym typeface="Calibri"/>
              </a:rPr>
              <a:t>Khối ghi lại</a:t>
            </a:r>
            <a:endParaRPr sz="3200" b="0" i="0" u="none" strike="noStrike" cap="none">
              <a:solidFill>
                <a:srgbClr val="202020"/>
              </a:solidFill>
              <a:latin typeface="Arial" panose="020B0604020202020204" pitchFamily="34" charset="0"/>
              <a:ea typeface="Arial"/>
              <a:cs typeface="Arial" panose="020B0604020202020204" pitchFamily="34" charset="0"/>
              <a:sym typeface="Arial"/>
            </a:endParaRPr>
          </a:p>
        </p:txBody>
      </p:sp>
      <p:grpSp>
        <p:nvGrpSpPr>
          <p:cNvPr id="4" name="Group 3">
            <a:extLst>
              <a:ext uri="{FF2B5EF4-FFF2-40B4-BE49-F238E27FC236}">
                <a16:creationId xmlns:a16="http://schemas.microsoft.com/office/drawing/2014/main" id="{D7AEF106-9EA1-4A9C-A27D-BBC4EA251D07}"/>
              </a:ext>
            </a:extLst>
          </p:cNvPr>
          <p:cNvGrpSpPr/>
          <p:nvPr/>
        </p:nvGrpSpPr>
        <p:grpSpPr>
          <a:xfrm>
            <a:off x="7682188" y="3084927"/>
            <a:ext cx="3176291" cy="1843608"/>
            <a:chOff x="7682188" y="3084927"/>
            <a:chExt cx="3176291" cy="1843608"/>
          </a:xfrm>
        </p:grpSpPr>
        <p:pic>
          <p:nvPicPr>
            <p:cNvPr id="6" name="Picture 5">
              <a:extLst>
                <a:ext uri="{FF2B5EF4-FFF2-40B4-BE49-F238E27FC236}">
                  <a16:creationId xmlns:a16="http://schemas.microsoft.com/office/drawing/2014/main" id="{BBA3FA47-B8B8-4E08-8388-742C4190DE62}"/>
                </a:ext>
              </a:extLst>
            </p:cNvPr>
            <p:cNvPicPr>
              <a:picLocks noChangeAspect="1"/>
            </p:cNvPicPr>
            <p:nvPr/>
          </p:nvPicPr>
          <p:blipFill>
            <a:blip r:embed="rId3"/>
            <a:stretch>
              <a:fillRect/>
            </a:stretch>
          </p:blipFill>
          <p:spPr>
            <a:xfrm>
              <a:off x="7682188" y="3084927"/>
              <a:ext cx="3176291" cy="1432684"/>
            </a:xfrm>
            <a:prstGeom prst="rect">
              <a:avLst/>
            </a:prstGeom>
          </p:spPr>
        </p:pic>
        <p:sp>
          <p:nvSpPr>
            <p:cNvPr id="9" name="TextBox 8">
              <a:extLst>
                <a:ext uri="{FF2B5EF4-FFF2-40B4-BE49-F238E27FC236}">
                  <a16:creationId xmlns:a16="http://schemas.microsoft.com/office/drawing/2014/main" id="{265FFB4E-E55F-40C0-93F2-F6B43DBC7EC4}"/>
                </a:ext>
              </a:extLst>
            </p:cNvPr>
            <p:cNvSpPr txBox="1"/>
            <p:nvPr/>
          </p:nvSpPr>
          <p:spPr>
            <a:xfrm>
              <a:off x="8103896" y="4528425"/>
              <a:ext cx="2332875" cy="400110"/>
            </a:xfrm>
            <a:prstGeom prst="rect">
              <a:avLst/>
            </a:prstGeom>
            <a:noFill/>
          </p:spPr>
          <p:txBody>
            <a:bodyPr wrap="square">
              <a:spAutoFit/>
            </a:bodyPr>
            <a:lstStyle/>
            <a:p>
              <a:pPr algn="ctr"/>
              <a: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t>Sơ đồ chi tiết</a:t>
              </a:r>
              <a:endParaRPr lang="en-US" sz="2000" i="1">
                <a:solidFill>
                  <a:srgbClr val="002060"/>
                </a:solidFill>
                <a:latin typeface="Arial" panose="020B0604020202020204" pitchFamily="34" charset="0"/>
                <a:cs typeface="Arial" panose="020B0604020202020204" pitchFamily="34" charset="0"/>
              </a:endParaRPr>
            </a:p>
          </p:txBody>
        </p:sp>
      </p:grpSp>
      <p:sp>
        <p:nvSpPr>
          <p:cNvPr id="10" name="TextBox 9">
            <a:extLst>
              <a:ext uri="{FF2B5EF4-FFF2-40B4-BE49-F238E27FC236}">
                <a16:creationId xmlns:a16="http://schemas.microsoft.com/office/drawing/2014/main" id="{F58E81A5-FF10-4219-A844-ACB9DFA993CA}"/>
              </a:ext>
            </a:extLst>
          </p:cNvPr>
          <p:cNvSpPr txBox="1"/>
          <p:nvPr/>
        </p:nvSpPr>
        <p:spPr>
          <a:xfrm>
            <a:off x="1740346" y="4557122"/>
            <a:ext cx="2332875" cy="400110"/>
          </a:xfrm>
          <a:prstGeom prst="rect">
            <a:avLst/>
          </a:prstGeom>
          <a:noFill/>
        </p:spPr>
        <p:txBody>
          <a:bodyPr wrap="square">
            <a:spAutoFit/>
          </a:bodyPr>
          <a:lstStyle/>
          <a:p>
            <a:pPr algn="ctr"/>
            <a: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t>Sơ đồ khối</a:t>
            </a:r>
            <a:endParaRPr lang="en-US" sz="2000" i="1">
              <a:solidFill>
                <a:srgbClr val="00206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9337EBEF-32CF-4B4B-8403-E5ABE7402A69}"/>
              </a:ext>
            </a:extLst>
          </p:cNvPr>
          <p:cNvPicPr>
            <a:picLocks noChangeAspect="1"/>
          </p:cNvPicPr>
          <p:nvPr/>
        </p:nvPicPr>
        <p:blipFill>
          <a:blip r:embed="rId4"/>
          <a:stretch>
            <a:fillRect/>
          </a:stretch>
        </p:blipFill>
        <p:spPr>
          <a:xfrm>
            <a:off x="1184514" y="3187189"/>
            <a:ext cx="3444539" cy="1341236"/>
          </a:xfrm>
          <a:prstGeom prst="rect">
            <a:avLst/>
          </a:prstGeom>
        </p:spPr>
      </p:pic>
      <p:sp>
        <p:nvSpPr>
          <p:cNvPr id="13" name="Rectangle 12">
            <a:extLst>
              <a:ext uri="{FF2B5EF4-FFF2-40B4-BE49-F238E27FC236}">
                <a16:creationId xmlns:a16="http://schemas.microsoft.com/office/drawing/2014/main" id="{BA964CB1-6E58-42B9-A654-D9E79FC00093}"/>
              </a:ext>
            </a:extLst>
          </p:cNvPr>
          <p:cNvSpPr/>
          <p:nvPr/>
        </p:nvSpPr>
        <p:spPr>
          <a:xfrm>
            <a:off x="5151564" y="6439297"/>
            <a:ext cx="1888871" cy="461665"/>
          </a:xfrm>
          <a:prstGeom prst="rect">
            <a:avLst/>
          </a:prstGeom>
          <a:noFill/>
        </p:spPr>
        <p:txBody>
          <a:bodyPr wrap="square" lIns="91440" tIns="45720" rIns="91440" bIns="45720">
            <a:spAutoFit/>
          </a:bodyPr>
          <a:lstStyle/>
          <a:p>
            <a:pPr algn="ctr"/>
            <a:r>
              <a:rPr lang="vi-VN"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Dạng sóng</a:t>
            </a:r>
            <a:endParaRPr 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nvGrpSpPr>
          <p:cNvPr id="16" name="Group 15">
            <a:extLst>
              <a:ext uri="{FF2B5EF4-FFF2-40B4-BE49-F238E27FC236}">
                <a16:creationId xmlns:a16="http://schemas.microsoft.com/office/drawing/2014/main" id="{8F978E5A-7BA6-4EBA-9F95-487E1C76DE4F}"/>
              </a:ext>
            </a:extLst>
          </p:cNvPr>
          <p:cNvGrpSpPr/>
          <p:nvPr/>
        </p:nvGrpSpPr>
        <p:grpSpPr>
          <a:xfrm>
            <a:off x="7864490" y="2777992"/>
            <a:ext cx="3176291" cy="1843608"/>
            <a:chOff x="7682188" y="3084927"/>
            <a:chExt cx="3176291" cy="1843608"/>
          </a:xfrm>
        </p:grpSpPr>
        <p:pic>
          <p:nvPicPr>
            <p:cNvPr id="17" name="Picture 16">
              <a:extLst>
                <a:ext uri="{FF2B5EF4-FFF2-40B4-BE49-F238E27FC236}">
                  <a16:creationId xmlns:a16="http://schemas.microsoft.com/office/drawing/2014/main" id="{87A9C4CB-5D33-48AB-8C32-056A7053E3B8}"/>
                </a:ext>
              </a:extLst>
            </p:cNvPr>
            <p:cNvPicPr>
              <a:picLocks noChangeAspect="1"/>
            </p:cNvPicPr>
            <p:nvPr/>
          </p:nvPicPr>
          <p:blipFill>
            <a:blip r:embed="rId3"/>
            <a:stretch>
              <a:fillRect/>
            </a:stretch>
          </p:blipFill>
          <p:spPr>
            <a:xfrm>
              <a:off x="7682188" y="3084927"/>
              <a:ext cx="3176291" cy="1432684"/>
            </a:xfrm>
            <a:prstGeom prst="rect">
              <a:avLst/>
            </a:prstGeom>
          </p:spPr>
        </p:pic>
        <p:sp>
          <p:nvSpPr>
            <p:cNvPr id="18" name="TextBox 17">
              <a:extLst>
                <a:ext uri="{FF2B5EF4-FFF2-40B4-BE49-F238E27FC236}">
                  <a16:creationId xmlns:a16="http://schemas.microsoft.com/office/drawing/2014/main" id="{5458A99B-27E2-4CF1-AF69-29D18A89C382}"/>
                </a:ext>
              </a:extLst>
            </p:cNvPr>
            <p:cNvSpPr txBox="1"/>
            <p:nvPr/>
          </p:nvSpPr>
          <p:spPr>
            <a:xfrm>
              <a:off x="8103896" y="4528425"/>
              <a:ext cx="2332875" cy="400110"/>
            </a:xfrm>
            <a:prstGeom prst="rect">
              <a:avLst/>
            </a:prstGeom>
            <a:noFill/>
          </p:spPr>
          <p:txBody>
            <a:bodyPr wrap="square">
              <a:spAutoFit/>
            </a:bodyPr>
            <a:lstStyle/>
            <a:p>
              <a:pPr algn="ctr"/>
              <a: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t>Sơ đồ chi tiết</a:t>
              </a:r>
              <a:endParaRPr lang="en-US" sz="2000" i="1">
                <a:solidFill>
                  <a:srgbClr val="002060"/>
                </a:solidFill>
                <a:latin typeface="Arial" panose="020B0604020202020204" pitchFamily="34" charset="0"/>
                <a:cs typeface="Arial" panose="020B0604020202020204" pitchFamily="34" charset="0"/>
              </a:endParaRPr>
            </a:p>
          </p:txBody>
        </p:sp>
      </p:grpSp>
      <p:pic>
        <p:nvPicPr>
          <p:cNvPr id="19" name="Picture 18">
            <a:extLst>
              <a:ext uri="{FF2B5EF4-FFF2-40B4-BE49-F238E27FC236}">
                <a16:creationId xmlns:a16="http://schemas.microsoft.com/office/drawing/2014/main" id="{4D285D78-7F5B-4393-B669-C98570BE9E95}"/>
              </a:ext>
            </a:extLst>
          </p:cNvPr>
          <p:cNvPicPr/>
          <p:nvPr/>
        </p:nvPicPr>
        <p:blipFill>
          <a:blip r:embed="rId5"/>
          <a:stretch>
            <a:fillRect/>
          </a:stretch>
        </p:blipFill>
        <p:spPr>
          <a:xfrm>
            <a:off x="258635" y="2708986"/>
            <a:ext cx="6781800" cy="2184566"/>
          </a:xfrm>
          <a:prstGeom prst="rect">
            <a:avLst/>
          </a:prstGeom>
        </p:spPr>
      </p:pic>
      <p:sp>
        <p:nvSpPr>
          <p:cNvPr id="20" name="Rectangle 19">
            <a:extLst>
              <a:ext uri="{FF2B5EF4-FFF2-40B4-BE49-F238E27FC236}">
                <a16:creationId xmlns:a16="http://schemas.microsoft.com/office/drawing/2014/main" id="{E774C07A-717F-4A58-81C4-CB63BD5422FA}"/>
              </a:ext>
            </a:extLst>
          </p:cNvPr>
          <p:cNvSpPr/>
          <p:nvPr/>
        </p:nvSpPr>
        <p:spPr>
          <a:xfrm>
            <a:off x="0" y="35"/>
            <a:ext cx="12192000" cy="7067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a:solidFill>
                  <a:schemeClr val="bg1"/>
                </a:solidFill>
                <a:latin typeface="Arial" panose="020B0604020202020204" pitchFamily="34" charset="0"/>
                <a:cs typeface="Arial" panose="020B0604020202020204" pitchFamily="34" charset="0"/>
              </a:rPr>
              <a:t>5. </a:t>
            </a:r>
            <a:r>
              <a:rPr lang="en-US" sz="4800" b="1" err="1">
                <a:solidFill>
                  <a:schemeClr val="bg1"/>
                </a:solidFill>
                <a:latin typeface="Arial" panose="020B0604020202020204" pitchFamily="34" charset="0"/>
                <a:cs typeface="Arial" panose="020B0604020202020204" pitchFamily="34" charset="0"/>
              </a:rPr>
              <a:t>Thiết</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kế</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hệ</a:t>
            </a:r>
            <a:r>
              <a:rPr lang="en-US" sz="4800" b="1">
                <a:solidFill>
                  <a:schemeClr val="bg1"/>
                </a:solidFill>
                <a:latin typeface="Arial" panose="020B0604020202020204" pitchFamily="34" charset="0"/>
                <a:cs typeface="Arial" panose="020B0604020202020204" pitchFamily="34" charset="0"/>
              </a:rPr>
              <a:t> thống (tt)</a:t>
            </a:r>
            <a:endParaRPr lang="vi-VN" sz="4800" b="1">
              <a:solidFill>
                <a:schemeClr val="bg1"/>
              </a:solidFill>
              <a:latin typeface="Arial" panose="020B0604020202020204" pitchFamily="34" charset="0"/>
              <a:cs typeface="Arial" panose="020B0604020202020204" pitchFamily="34" charset="0"/>
            </a:endParaRPr>
          </a:p>
        </p:txBody>
      </p:sp>
      <p:sp>
        <p:nvSpPr>
          <p:cNvPr id="22" name="Slide Number Placeholder 2">
            <a:extLst>
              <a:ext uri="{FF2B5EF4-FFF2-40B4-BE49-F238E27FC236}">
                <a16:creationId xmlns:a16="http://schemas.microsoft.com/office/drawing/2014/main" id="{28509911-886D-4646-9642-0AA4DB7D472F}"/>
              </a:ext>
            </a:extLst>
          </p:cNvPr>
          <p:cNvSpPr>
            <a:spLocks noGrp="1"/>
          </p:cNvSpPr>
          <p:nvPr>
            <p:ph type="sldNum" sz="quarter" idx="12"/>
          </p:nvPr>
        </p:nvSpPr>
        <p:spPr>
          <a:xfrm>
            <a:off x="0" y="6492875"/>
            <a:ext cx="2743200" cy="365125"/>
          </a:xfrm>
        </p:spPr>
        <p:txBody>
          <a:bodyPr/>
          <a:lstStyle/>
          <a:p>
            <a:pPr algn="l"/>
            <a:fld id="{94729846-989D-4649-8342-808EBD0F27F4}" type="slidenum">
              <a:rPr lang="vi-VN" sz="1400" b="1" smtClean="0">
                <a:effectLst>
                  <a:outerShdw blurRad="38100" dist="38100" dir="2700000" algn="tl">
                    <a:srgbClr val="000000">
                      <a:alpha val="43137"/>
                    </a:srgbClr>
                  </a:outerShdw>
                </a:effectLst>
              </a:rPr>
              <a:pPr algn="l"/>
              <a:t>15</a:t>
            </a:fld>
            <a:endParaRPr lang="vi-VN" sz="1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486921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296026" y="16589066"/>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sp>
        <p:nvSpPr>
          <p:cNvPr id="3" name="Google Shape;592;p6">
            <a:extLst>
              <a:ext uri="{FF2B5EF4-FFF2-40B4-BE49-F238E27FC236}">
                <a16:creationId xmlns:a16="http://schemas.microsoft.com/office/drawing/2014/main" id="{65266128-3279-E541-FC66-12B720251388}"/>
              </a:ext>
            </a:extLst>
          </p:cNvPr>
          <p:cNvSpPr/>
          <p:nvPr/>
        </p:nvSpPr>
        <p:spPr>
          <a:xfrm>
            <a:off x="1517520" y="864565"/>
            <a:ext cx="9156960" cy="583321"/>
          </a:xfrm>
          <a:prstGeom prst="rect">
            <a:avLst/>
          </a:prstGeom>
          <a:noFill/>
          <a:ln>
            <a:noFill/>
          </a:ln>
        </p:spPr>
        <p:txBody>
          <a:bodyPr spcFirstLastPara="1" wrap="square" lIns="90000" tIns="45000" rIns="90000" bIns="45000" anchor="t" anchorCtr="0">
            <a:spAutoFit/>
          </a:bodyPr>
          <a:lstStyle/>
          <a:p>
            <a:pPr marR="0" lvl="0" algn="ctr" rtl="0">
              <a:lnSpc>
                <a:spcPct val="100000"/>
              </a:lnSpc>
              <a:spcBef>
                <a:spcPts val="0"/>
              </a:spcBef>
              <a:spcAft>
                <a:spcPts val="0"/>
              </a:spcAft>
              <a:buClr>
                <a:srgbClr val="000000"/>
              </a:buClr>
              <a:buSzPts val="2400"/>
            </a:pPr>
            <a:r>
              <a:rPr lang="vi-VN" sz="3200" b="1" i="0" u="none" strike="noStrike" cap="none">
                <a:solidFill>
                  <a:srgbClr val="202020"/>
                </a:solidFill>
                <a:latin typeface="Arial" panose="020B0604020202020204" pitchFamily="34" charset="0"/>
                <a:ea typeface="Calibri"/>
                <a:cs typeface="Arial" panose="020B0604020202020204" pitchFamily="34" charset="0"/>
                <a:sym typeface="Calibri"/>
              </a:rPr>
              <a:t>Khối xử lý xung đột</a:t>
            </a:r>
            <a:endParaRPr sz="3200" b="0" i="0" u="none" strike="noStrike" cap="none">
              <a:solidFill>
                <a:srgbClr val="202020"/>
              </a:solidFill>
              <a:latin typeface="Arial" panose="020B0604020202020204" pitchFamily="34" charset="0"/>
              <a:ea typeface="Arial"/>
              <a:cs typeface="Arial" panose="020B0604020202020204" pitchFamily="34" charset="0"/>
              <a:sym typeface="Arial"/>
            </a:endParaRPr>
          </a:p>
        </p:txBody>
      </p:sp>
      <p:sp>
        <p:nvSpPr>
          <p:cNvPr id="10" name="TextBox 9">
            <a:extLst>
              <a:ext uri="{FF2B5EF4-FFF2-40B4-BE49-F238E27FC236}">
                <a16:creationId xmlns:a16="http://schemas.microsoft.com/office/drawing/2014/main" id="{13EE875D-A62C-4664-AC16-8F67E44E543A}"/>
              </a:ext>
            </a:extLst>
          </p:cNvPr>
          <p:cNvSpPr txBox="1"/>
          <p:nvPr/>
        </p:nvSpPr>
        <p:spPr>
          <a:xfrm>
            <a:off x="1816697" y="4637905"/>
            <a:ext cx="2332875" cy="400110"/>
          </a:xfrm>
          <a:prstGeom prst="rect">
            <a:avLst/>
          </a:prstGeom>
          <a:noFill/>
        </p:spPr>
        <p:txBody>
          <a:bodyPr wrap="square">
            <a:spAutoFit/>
          </a:bodyPr>
          <a:lstStyle/>
          <a:p>
            <a:pPr algn="ctr"/>
            <a: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t>Sơ đồ khối</a:t>
            </a:r>
            <a:endParaRPr lang="en-US" sz="2000" i="1">
              <a:solidFill>
                <a:srgbClr val="002060"/>
              </a:solidFill>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8AF3A87F-1457-49F8-954C-6E2D4C5B4FE0}"/>
              </a:ext>
            </a:extLst>
          </p:cNvPr>
          <p:cNvGrpSpPr/>
          <p:nvPr/>
        </p:nvGrpSpPr>
        <p:grpSpPr>
          <a:xfrm>
            <a:off x="6182421" y="2276916"/>
            <a:ext cx="5868418" cy="3748638"/>
            <a:chOff x="6182421" y="2276916"/>
            <a:chExt cx="5868418" cy="3748638"/>
          </a:xfrm>
        </p:grpSpPr>
        <p:sp>
          <p:nvSpPr>
            <p:cNvPr id="9" name="TextBox 8">
              <a:extLst>
                <a:ext uri="{FF2B5EF4-FFF2-40B4-BE49-F238E27FC236}">
                  <a16:creationId xmlns:a16="http://schemas.microsoft.com/office/drawing/2014/main" id="{289D6CB4-DEF5-451F-A163-8DF4AA589F0F}"/>
                </a:ext>
              </a:extLst>
            </p:cNvPr>
            <p:cNvSpPr txBox="1"/>
            <p:nvPr/>
          </p:nvSpPr>
          <p:spPr>
            <a:xfrm>
              <a:off x="7950193" y="5625444"/>
              <a:ext cx="2332875" cy="400110"/>
            </a:xfrm>
            <a:prstGeom prst="rect">
              <a:avLst/>
            </a:prstGeom>
            <a:noFill/>
          </p:spPr>
          <p:txBody>
            <a:bodyPr wrap="square">
              <a:spAutoFit/>
            </a:bodyPr>
            <a:lstStyle/>
            <a:p>
              <a:pPr algn="ctr"/>
              <a: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t>Sơ đồ chi tiết</a:t>
              </a:r>
              <a:endParaRPr lang="en-US" sz="2000" i="1">
                <a:solidFill>
                  <a:srgbClr val="00206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19B104B4-EE28-40BD-ADE6-891D671763FE}"/>
                </a:ext>
              </a:extLst>
            </p:cNvPr>
            <p:cNvPicPr>
              <a:picLocks noChangeAspect="1"/>
            </p:cNvPicPr>
            <p:nvPr/>
          </p:nvPicPr>
          <p:blipFill>
            <a:blip r:embed="rId3"/>
            <a:stretch>
              <a:fillRect/>
            </a:stretch>
          </p:blipFill>
          <p:spPr>
            <a:xfrm>
              <a:off x="6182421" y="2276916"/>
              <a:ext cx="5868418" cy="3275804"/>
            </a:xfrm>
            <a:prstGeom prst="rect">
              <a:avLst/>
            </a:prstGeom>
          </p:spPr>
        </p:pic>
      </p:grpSp>
      <p:pic>
        <p:nvPicPr>
          <p:cNvPr id="6" name="Picture 5">
            <a:extLst>
              <a:ext uri="{FF2B5EF4-FFF2-40B4-BE49-F238E27FC236}">
                <a16:creationId xmlns:a16="http://schemas.microsoft.com/office/drawing/2014/main" id="{CC054A3F-B96F-4154-A30A-22D296D53CDE}"/>
              </a:ext>
            </a:extLst>
          </p:cNvPr>
          <p:cNvPicPr>
            <a:picLocks noChangeAspect="1"/>
          </p:cNvPicPr>
          <p:nvPr/>
        </p:nvPicPr>
        <p:blipFill>
          <a:blip r:embed="rId4"/>
          <a:stretch>
            <a:fillRect/>
          </a:stretch>
        </p:blipFill>
        <p:spPr>
          <a:xfrm>
            <a:off x="1291348" y="3024869"/>
            <a:ext cx="3383573" cy="1658256"/>
          </a:xfrm>
          <a:prstGeom prst="rect">
            <a:avLst/>
          </a:prstGeom>
        </p:spPr>
      </p:pic>
      <p:sp>
        <p:nvSpPr>
          <p:cNvPr id="275" name="Rectangle 274">
            <a:extLst>
              <a:ext uri="{FF2B5EF4-FFF2-40B4-BE49-F238E27FC236}">
                <a16:creationId xmlns:a16="http://schemas.microsoft.com/office/drawing/2014/main" id="{031A825B-E0BD-492C-B1AA-67B943C3F209}"/>
              </a:ext>
            </a:extLst>
          </p:cNvPr>
          <p:cNvSpPr/>
          <p:nvPr/>
        </p:nvSpPr>
        <p:spPr>
          <a:xfrm>
            <a:off x="5151564" y="6439297"/>
            <a:ext cx="1888871" cy="461665"/>
          </a:xfrm>
          <a:prstGeom prst="rect">
            <a:avLst/>
          </a:prstGeom>
          <a:noFill/>
        </p:spPr>
        <p:txBody>
          <a:bodyPr wrap="square" lIns="91440" tIns="45720" rIns="91440" bIns="45720">
            <a:spAutoFit/>
          </a:bodyPr>
          <a:lstStyle/>
          <a:p>
            <a:pPr algn="ctr"/>
            <a:r>
              <a:rPr lang="vi-VN"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Dạng sóng</a:t>
            </a:r>
            <a:endParaRPr 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nvGrpSpPr>
          <p:cNvPr id="15" name="Group 14">
            <a:extLst>
              <a:ext uri="{FF2B5EF4-FFF2-40B4-BE49-F238E27FC236}">
                <a16:creationId xmlns:a16="http://schemas.microsoft.com/office/drawing/2014/main" id="{4C270210-2F23-4D52-9ACD-C64C19EA6EAF}"/>
              </a:ext>
            </a:extLst>
          </p:cNvPr>
          <p:cNvGrpSpPr/>
          <p:nvPr/>
        </p:nvGrpSpPr>
        <p:grpSpPr>
          <a:xfrm>
            <a:off x="6925127" y="2399526"/>
            <a:ext cx="5045457" cy="3011402"/>
            <a:chOff x="6182421" y="2276916"/>
            <a:chExt cx="5868418" cy="3748638"/>
          </a:xfrm>
        </p:grpSpPr>
        <p:sp>
          <p:nvSpPr>
            <p:cNvPr id="16" name="TextBox 15">
              <a:extLst>
                <a:ext uri="{FF2B5EF4-FFF2-40B4-BE49-F238E27FC236}">
                  <a16:creationId xmlns:a16="http://schemas.microsoft.com/office/drawing/2014/main" id="{372BA624-0320-4E84-9066-956483FA04A8}"/>
                </a:ext>
              </a:extLst>
            </p:cNvPr>
            <p:cNvSpPr txBox="1"/>
            <p:nvPr/>
          </p:nvSpPr>
          <p:spPr>
            <a:xfrm>
              <a:off x="7950193" y="5625444"/>
              <a:ext cx="2332875" cy="400110"/>
            </a:xfrm>
            <a:prstGeom prst="rect">
              <a:avLst/>
            </a:prstGeom>
            <a:noFill/>
          </p:spPr>
          <p:txBody>
            <a:bodyPr wrap="square">
              <a:spAutoFit/>
            </a:bodyPr>
            <a:lstStyle/>
            <a:p>
              <a:pPr algn="ctr"/>
              <a: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t>Sơ đồ chi tiết</a:t>
              </a:r>
              <a:endParaRPr lang="en-US" sz="2000" i="1">
                <a:solidFill>
                  <a:srgbClr val="002060"/>
                </a:solidFill>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3C294844-CB56-4F25-9783-1E4E6CFE3F7E}"/>
                </a:ext>
              </a:extLst>
            </p:cNvPr>
            <p:cNvPicPr>
              <a:picLocks noChangeAspect="1"/>
            </p:cNvPicPr>
            <p:nvPr/>
          </p:nvPicPr>
          <p:blipFill>
            <a:blip r:embed="rId3"/>
            <a:stretch>
              <a:fillRect/>
            </a:stretch>
          </p:blipFill>
          <p:spPr>
            <a:xfrm>
              <a:off x="6182421" y="2276916"/>
              <a:ext cx="5868418" cy="3275804"/>
            </a:xfrm>
            <a:prstGeom prst="rect">
              <a:avLst/>
            </a:prstGeom>
          </p:spPr>
        </p:pic>
      </p:grpSp>
      <p:sp>
        <p:nvSpPr>
          <p:cNvPr id="19" name="Rectangle 18">
            <a:extLst>
              <a:ext uri="{FF2B5EF4-FFF2-40B4-BE49-F238E27FC236}">
                <a16:creationId xmlns:a16="http://schemas.microsoft.com/office/drawing/2014/main" id="{1E1BF899-3E90-47BC-BF1C-5795B1AB4FCA}"/>
              </a:ext>
            </a:extLst>
          </p:cNvPr>
          <p:cNvSpPr/>
          <p:nvPr/>
        </p:nvSpPr>
        <p:spPr>
          <a:xfrm>
            <a:off x="0" y="35"/>
            <a:ext cx="12192000" cy="7067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a:solidFill>
                  <a:schemeClr val="bg1"/>
                </a:solidFill>
                <a:latin typeface="Arial" panose="020B0604020202020204" pitchFamily="34" charset="0"/>
                <a:cs typeface="Arial" panose="020B0604020202020204" pitchFamily="34" charset="0"/>
              </a:rPr>
              <a:t>5. </a:t>
            </a:r>
            <a:r>
              <a:rPr lang="en-US" sz="4800" b="1" err="1">
                <a:solidFill>
                  <a:schemeClr val="bg1"/>
                </a:solidFill>
                <a:latin typeface="Arial" panose="020B0604020202020204" pitchFamily="34" charset="0"/>
                <a:cs typeface="Arial" panose="020B0604020202020204" pitchFamily="34" charset="0"/>
              </a:rPr>
              <a:t>Thiết</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kế</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hệ</a:t>
            </a:r>
            <a:r>
              <a:rPr lang="en-US" sz="4800" b="1">
                <a:solidFill>
                  <a:schemeClr val="bg1"/>
                </a:solidFill>
                <a:latin typeface="Arial" panose="020B0604020202020204" pitchFamily="34" charset="0"/>
                <a:cs typeface="Arial" panose="020B0604020202020204" pitchFamily="34" charset="0"/>
              </a:rPr>
              <a:t> thống (tt)</a:t>
            </a:r>
            <a:endParaRPr lang="vi-VN" sz="4800" b="1">
              <a:solidFill>
                <a:schemeClr val="bg1"/>
              </a:solidFill>
              <a:latin typeface="Arial" panose="020B0604020202020204" pitchFamily="34" charset="0"/>
              <a:cs typeface="Arial" panose="020B0604020202020204" pitchFamily="34" charset="0"/>
            </a:endParaRPr>
          </a:p>
        </p:txBody>
      </p:sp>
      <p:sp>
        <p:nvSpPr>
          <p:cNvPr id="20" name="Slide Number Placeholder 2">
            <a:extLst>
              <a:ext uri="{FF2B5EF4-FFF2-40B4-BE49-F238E27FC236}">
                <a16:creationId xmlns:a16="http://schemas.microsoft.com/office/drawing/2014/main" id="{F6E11486-4871-404E-84A1-EE7CD67AA378}"/>
              </a:ext>
            </a:extLst>
          </p:cNvPr>
          <p:cNvSpPr>
            <a:spLocks noGrp="1"/>
          </p:cNvSpPr>
          <p:nvPr>
            <p:ph type="sldNum" sz="quarter" idx="12"/>
          </p:nvPr>
        </p:nvSpPr>
        <p:spPr>
          <a:xfrm>
            <a:off x="9448800" y="6487566"/>
            <a:ext cx="2743200" cy="365125"/>
          </a:xfrm>
        </p:spPr>
        <p:txBody>
          <a:bodyPr/>
          <a:lstStyle/>
          <a:p>
            <a:fld id="{94729846-989D-4649-8342-808EBD0F27F4}" type="slidenum">
              <a:rPr lang="vi-VN" sz="1400" b="1" smtClean="0">
                <a:effectLst>
                  <a:outerShdw blurRad="38100" dist="38100" dir="2700000" algn="tl">
                    <a:srgbClr val="000000">
                      <a:alpha val="43137"/>
                    </a:srgbClr>
                  </a:outerShdw>
                </a:effectLst>
              </a:rPr>
              <a:t>16</a:t>
            </a:fld>
            <a:endParaRPr lang="vi-VN" sz="1400" b="1">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3A135F16-AD70-490E-BFD7-1FBD37FA1D23}"/>
              </a:ext>
            </a:extLst>
          </p:cNvPr>
          <p:cNvPicPr>
            <a:picLocks noChangeAspect="1"/>
          </p:cNvPicPr>
          <p:nvPr/>
        </p:nvPicPr>
        <p:blipFill>
          <a:blip r:embed="rId5"/>
          <a:stretch>
            <a:fillRect/>
          </a:stretch>
        </p:blipFill>
        <p:spPr>
          <a:xfrm>
            <a:off x="9480" y="2584275"/>
            <a:ext cx="6829911" cy="2371300"/>
          </a:xfrm>
          <a:prstGeom prst="rect">
            <a:avLst/>
          </a:prstGeom>
        </p:spPr>
      </p:pic>
    </p:spTree>
    <p:extLst>
      <p:ext uri="{BB962C8B-B14F-4D97-AF65-F5344CB8AC3E}">
        <p14:creationId xmlns:p14="http://schemas.microsoft.com/office/powerpoint/2010/main" val="19332840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75"/>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 presetClass="exit" presetSubtype="0" fill="hold"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275"/>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1FF205-A386-488A-98B6-7E0300BF181D}"/>
              </a:ext>
            </a:extLst>
          </p:cNvPr>
          <p:cNvSpPr/>
          <p:nvPr/>
        </p:nvSpPr>
        <p:spPr>
          <a:xfrm>
            <a:off x="2265680" y="600086"/>
            <a:ext cx="9972900" cy="6257879"/>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Rectangle 1"/>
          <p:cNvSpPr/>
          <p:nvPr/>
        </p:nvSpPr>
        <p:spPr bwMode="auto">
          <a:xfrm>
            <a:off x="1296026" y="16589066"/>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sp>
        <p:nvSpPr>
          <p:cNvPr id="3" name="Google Shape;592;p6">
            <a:extLst>
              <a:ext uri="{FF2B5EF4-FFF2-40B4-BE49-F238E27FC236}">
                <a16:creationId xmlns:a16="http://schemas.microsoft.com/office/drawing/2014/main" id="{65266128-3279-E541-FC66-12B720251388}"/>
              </a:ext>
            </a:extLst>
          </p:cNvPr>
          <p:cNvSpPr/>
          <p:nvPr/>
        </p:nvSpPr>
        <p:spPr>
          <a:xfrm>
            <a:off x="70100" y="2644897"/>
            <a:ext cx="2011794" cy="1568206"/>
          </a:xfrm>
          <a:prstGeom prst="rect">
            <a:avLst/>
          </a:prstGeom>
          <a:noFill/>
          <a:ln>
            <a:noFill/>
          </a:ln>
        </p:spPr>
        <p:txBody>
          <a:bodyPr spcFirstLastPara="1" wrap="square" lIns="90000" tIns="45000" rIns="90000" bIns="45000" anchor="t" anchorCtr="0">
            <a:spAutoFit/>
          </a:bodyPr>
          <a:lstStyle/>
          <a:p>
            <a:pPr marR="0" lvl="0" algn="ctr" rtl="0">
              <a:lnSpc>
                <a:spcPct val="100000"/>
              </a:lnSpc>
              <a:spcBef>
                <a:spcPts val="0"/>
              </a:spcBef>
              <a:spcAft>
                <a:spcPts val="0"/>
              </a:spcAft>
              <a:buClr>
                <a:srgbClr val="000000"/>
              </a:buClr>
              <a:buSzPts val="2400"/>
            </a:pPr>
            <a:r>
              <a:rPr lang="en-US" sz="3200" b="1" err="1">
                <a:solidFill>
                  <a:srgbClr val="202020"/>
                </a:solidFill>
                <a:latin typeface="Arial" panose="020B0604020202020204" pitchFamily="34" charset="0"/>
                <a:ea typeface="Calibri"/>
                <a:cs typeface="Arial" panose="020B0604020202020204" pitchFamily="34" charset="0"/>
                <a:sym typeface="Calibri"/>
              </a:rPr>
              <a:t>Sơ</a:t>
            </a:r>
            <a:r>
              <a:rPr lang="en-US" sz="3200" b="1">
                <a:solidFill>
                  <a:srgbClr val="202020"/>
                </a:solidFill>
                <a:latin typeface="Arial" panose="020B0604020202020204" pitchFamily="34" charset="0"/>
                <a:ea typeface="Calibri"/>
                <a:cs typeface="Arial" panose="020B0604020202020204" pitchFamily="34" charset="0"/>
                <a:sym typeface="Calibri"/>
              </a:rPr>
              <a:t> </a:t>
            </a:r>
            <a:r>
              <a:rPr lang="en-US" sz="3200" b="1" err="1">
                <a:solidFill>
                  <a:srgbClr val="202020"/>
                </a:solidFill>
                <a:latin typeface="Arial" panose="020B0604020202020204" pitchFamily="34" charset="0"/>
                <a:ea typeface="Calibri"/>
                <a:cs typeface="Arial" panose="020B0604020202020204" pitchFamily="34" charset="0"/>
                <a:sym typeface="Calibri"/>
              </a:rPr>
              <a:t>đồ</a:t>
            </a:r>
            <a:r>
              <a:rPr lang="en-US" sz="3200" b="1">
                <a:solidFill>
                  <a:srgbClr val="202020"/>
                </a:solidFill>
                <a:latin typeface="Arial" panose="020B0604020202020204" pitchFamily="34" charset="0"/>
                <a:ea typeface="Calibri"/>
                <a:cs typeface="Arial" panose="020B0604020202020204" pitchFamily="34" charset="0"/>
                <a:sym typeface="Calibri"/>
              </a:rPr>
              <a:t> </a:t>
            </a:r>
            <a:br>
              <a:rPr lang="en-US" sz="3200" b="1">
                <a:solidFill>
                  <a:srgbClr val="202020"/>
                </a:solidFill>
                <a:latin typeface="Arial" panose="020B0604020202020204" pitchFamily="34" charset="0"/>
                <a:ea typeface="Calibri"/>
                <a:cs typeface="Arial" panose="020B0604020202020204" pitchFamily="34" charset="0"/>
                <a:sym typeface="Calibri"/>
              </a:rPr>
            </a:br>
            <a:r>
              <a:rPr lang="en-US" sz="3200" b="1">
                <a:solidFill>
                  <a:srgbClr val="202020"/>
                </a:solidFill>
                <a:latin typeface="Arial" panose="020B0604020202020204" pitchFamily="34" charset="0"/>
                <a:ea typeface="Calibri"/>
                <a:cs typeface="Arial" panose="020B0604020202020204" pitchFamily="34" charset="0"/>
                <a:sym typeface="Calibri"/>
              </a:rPr>
              <a:t>chi </a:t>
            </a:r>
            <a:r>
              <a:rPr lang="en-US" sz="3200" b="1" err="1">
                <a:solidFill>
                  <a:srgbClr val="202020"/>
                </a:solidFill>
                <a:latin typeface="Arial" panose="020B0604020202020204" pitchFamily="34" charset="0"/>
                <a:ea typeface="Calibri"/>
                <a:cs typeface="Arial" panose="020B0604020202020204" pitchFamily="34" charset="0"/>
                <a:sym typeface="Calibri"/>
              </a:rPr>
              <a:t>tiết</a:t>
            </a:r>
            <a:r>
              <a:rPr lang="en-US" sz="3200" b="1">
                <a:solidFill>
                  <a:srgbClr val="202020"/>
                </a:solidFill>
                <a:latin typeface="Arial" panose="020B0604020202020204" pitchFamily="34" charset="0"/>
                <a:ea typeface="Calibri"/>
                <a:cs typeface="Arial" panose="020B0604020202020204" pitchFamily="34" charset="0"/>
                <a:sym typeface="Calibri"/>
              </a:rPr>
              <a:t> </a:t>
            </a:r>
            <a:br>
              <a:rPr lang="en-US" sz="3200" b="1">
                <a:solidFill>
                  <a:srgbClr val="202020"/>
                </a:solidFill>
                <a:latin typeface="Arial" panose="020B0604020202020204" pitchFamily="34" charset="0"/>
                <a:ea typeface="Calibri"/>
                <a:cs typeface="Arial" panose="020B0604020202020204" pitchFamily="34" charset="0"/>
                <a:sym typeface="Calibri"/>
              </a:rPr>
            </a:br>
            <a:r>
              <a:rPr lang="en-US" sz="3200" b="1">
                <a:solidFill>
                  <a:srgbClr val="202020"/>
                </a:solidFill>
                <a:latin typeface="Arial" panose="020B0604020202020204" pitchFamily="34" charset="0"/>
                <a:ea typeface="Calibri"/>
                <a:cs typeface="Arial" panose="020B0604020202020204" pitchFamily="34" charset="0"/>
                <a:sym typeface="Calibri"/>
              </a:rPr>
              <a:t>hệ </a:t>
            </a:r>
            <a:r>
              <a:rPr lang="en-US" sz="3200" b="1" err="1">
                <a:solidFill>
                  <a:srgbClr val="202020"/>
                </a:solidFill>
                <a:latin typeface="Arial" panose="020B0604020202020204" pitchFamily="34" charset="0"/>
                <a:ea typeface="Calibri"/>
                <a:cs typeface="Arial" panose="020B0604020202020204" pitchFamily="34" charset="0"/>
                <a:sym typeface="Calibri"/>
              </a:rPr>
              <a:t>thống</a:t>
            </a:r>
            <a:r>
              <a:rPr lang="en-US" sz="3200" b="1" i="0" u="none" strike="noStrike" cap="none">
                <a:solidFill>
                  <a:srgbClr val="202020"/>
                </a:solidFill>
                <a:latin typeface="Arial" panose="020B0604020202020204" pitchFamily="34" charset="0"/>
                <a:ea typeface="Calibri"/>
                <a:cs typeface="Arial" panose="020B0604020202020204" pitchFamily="34" charset="0"/>
                <a:sym typeface="Calibri"/>
              </a:rPr>
              <a:t> </a:t>
            </a:r>
            <a:endParaRPr sz="3200" b="0" i="0" u="none" strike="noStrike" cap="none">
              <a:solidFill>
                <a:srgbClr val="202020"/>
              </a:solidFill>
              <a:latin typeface="Arial" panose="020B0604020202020204" pitchFamily="34" charset="0"/>
              <a:ea typeface="Arial"/>
              <a:cs typeface="Arial" panose="020B0604020202020204" pitchFamily="34" charset="0"/>
              <a:sym typeface="Arial"/>
            </a:endParaRPr>
          </a:p>
        </p:txBody>
      </p:sp>
      <p:sp>
        <p:nvSpPr>
          <p:cNvPr id="6" name="Rectangle 5">
            <a:extLst>
              <a:ext uri="{FF2B5EF4-FFF2-40B4-BE49-F238E27FC236}">
                <a16:creationId xmlns:a16="http://schemas.microsoft.com/office/drawing/2014/main" id="{D308250B-5D3D-4F90-8CFD-6CDF2BD14F62}"/>
              </a:ext>
            </a:extLst>
          </p:cNvPr>
          <p:cNvSpPr/>
          <p:nvPr/>
        </p:nvSpPr>
        <p:spPr>
          <a:xfrm>
            <a:off x="0" y="35"/>
            <a:ext cx="12192000" cy="7067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a:solidFill>
                  <a:schemeClr val="bg1"/>
                </a:solidFill>
                <a:latin typeface="Arial" panose="020B0604020202020204" pitchFamily="34" charset="0"/>
                <a:cs typeface="Arial" panose="020B0604020202020204" pitchFamily="34" charset="0"/>
              </a:rPr>
              <a:t>5. </a:t>
            </a:r>
            <a:r>
              <a:rPr lang="en-US" sz="4800" b="1" err="1">
                <a:solidFill>
                  <a:schemeClr val="bg1"/>
                </a:solidFill>
                <a:latin typeface="Arial" panose="020B0604020202020204" pitchFamily="34" charset="0"/>
                <a:cs typeface="Arial" panose="020B0604020202020204" pitchFamily="34" charset="0"/>
              </a:rPr>
              <a:t>Thiết</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kế</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hệ</a:t>
            </a:r>
            <a:r>
              <a:rPr lang="en-US" sz="4800" b="1">
                <a:solidFill>
                  <a:schemeClr val="bg1"/>
                </a:solidFill>
                <a:latin typeface="Arial" panose="020B0604020202020204" pitchFamily="34" charset="0"/>
                <a:cs typeface="Arial" panose="020B0604020202020204" pitchFamily="34" charset="0"/>
              </a:rPr>
              <a:t> thống (tt)</a:t>
            </a:r>
            <a:endParaRPr lang="vi-VN" sz="4800" b="1">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89F71CD-19B9-4DEB-8F09-C8D9359C77D2}"/>
              </a:ext>
            </a:extLst>
          </p:cNvPr>
          <p:cNvPicPr>
            <a:picLocks noChangeAspect="1"/>
          </p:cNvPicPr>
          <p:nvPr/>
        </p:nvPicPr>
        <p:blipFill>
          <a:blip r:embed="rId3"/>
          <a:stretch>
            <a:fillRect/>
          </a:stretch>
        </p:blipFill>
        <p:spPr>
          <a:xfrm>
            <a:off x="2501944" y="764629"/>
            <a:ext cx="9627839" cy="5998778"/>
          </a:xfrm>
          <a:prstGeom prst="rect">
            <a:avLst/>
          </a:prstGeom>
        </p:spPr>
      </p:pic>
      <p:sp>
        <p:nvSpPr>
          <p:cNvPr id="10" name="Slide Number Placeholder 2">
            <a:extLst>
              <a:ext uri="{FF2B5EF4-FFF2-40B4-BE49-F238E27FC236}">
                <a16:creationId xmlns:a16="http://schemas.microsoft.com/office/drawing/2014/main" id="{FF5F2D06-2B2B-42FC-BA67-5E3220031344}"/>
              </a:ext>
            </a:extLst>
          </p:cNvPr>
          <p:cNvSpPr>
            <a:spLocks noGrp="1"/>
          </p:cNvSpPr>
          <p:nvPr>
            <p:ph type="sldNum" sz="quarter" idx="12"/>
          </p:nvPr>
        </p:nvSpPr>
        <p:spPr>
          <a:xfrm>
            <a:off x="0" y="6492875"/>
            <a:ext cx="2743200" cy="365125"/>
          </a:xfrm>
        </p:spPr>
        <p:txBody>
          <a:bodyPr/>
          <a:lstStyle/>
          <a:p>
            <a:pPr algn="l"/>
            <a:fld id="{94729846-989D-4649-8342-808EBD0F27F4}" type="slidenum">
              <a:rPr lang="vi-VN" sz="1400" b="1" smtClean="0">
                <a:effectLst>
                  <a:outerShdw blurRad="38100" dist="38100" dir="2700000" algn="tl">
                    <a:srgbClr val="000000">
                      <a:alpha val="43137"/>
                    </a:srgbClr>
                  </a:outerShdw>
                </a:effectLst>
              </a:rPr>
              <a:pPr algn="l"/>
              <a:t>17</a:t>
            </a:fld>
            <a:endParaRPr lang="vi-VN" sz="1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18195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1FF205-A386-488A-98B6-7E0300BF181D}"/>
              </a:ext>
            </a:extLst>
          </p:cNvPr>
          <p:cNvSpPr/>
          <p:nvPr/>
        </p:nvSpPr>
        <p:spPr>
          <a:xfrm>
            <a:off x="2265680" y="600086"/>
            <a:ext cx="9972900" cy="6257879"/>
          </a:xfrm>
          <a:prstGeom prst="rect">
            <a:avLst/>
          </a:prstGeom>
          <a:solidFill>
            <a:schemeClr val="bg1"/>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Rectangle 1"/>
          <p:cNvSpPr/>
          <p:nvPr/>
        </p:nvSpPr>
        <p:spPr bwMode="auto">
          <a:xfrm>
            <a:off x="1296026" y="16589066"/>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sp>
        <p:nvSpPr>
          <p:cNvPr id="3" name="Google Shape;592;p6">
            <a:extLst>
              <a:ext uri="{FF2B5EF4-FFF2-40B4-BE49-F238E27FC236}">
                <a16:creationId xmlns:a16="http://schemas.microsoft.com/office/drawing/2014/main" id="{65266128-3279-E541-FC66-12B720251388}"/>
              </a:ext>
            </a:extLst>
          </p:cNvPr>
          <p:cNvSpPr/>
          <p:nvPr/>
        </p:nvSpPr>
        <p:spPr>
          <a:xfrm>
            <a:off x="70100" y="2644897"/>
            <a:ext cx="2011794" cy="1075764"/>
          </a:xfrm>
          <a:prstGeom prst="rect">
            <a:avLst/>
          </a:prstGeom>
          <a:noFill/>
          <a:ln>
            <a:noFill/>
          </a:ln>
        </p:spPr>
        <p:txBody>
          <a:bodyPr spcFirstLastPara="1" wrap="square" lIns="90000" tIns="45000" rIns="90000" bIns="45000" anchor="t" anchorCtr="0">
            <a:spAutoFit/>
          </a:bodyPr>
          <a:lstStyle/>
          <a:p>
            <a:pPr marR="0" lvl="0" algn="ctr" rtl="0">
              <a:lnSpc>
                <a:spcPct val="100000"/>
              </a:lnSpc>
              <a:spcBef>
                <a:spcPts val="0"/>
              </a:spcBef>
              <a:spcAft>
                <a:spcPts val="0"/>
              </a:spcAft>
              <a:buClr>
                <a:srgbClr val="000000"/>
              </a:buClr>
              <a:buSzPts val="2400"/>
            </a:pPr>
            <a:r>
              <a:rPr lang="vi-VN" sz="3200" b="1" i="0" u="none" strike="noStrike" cap="none">
                <a:solidFill>
                  <a:srgbClr val="202020"/>
                </a:solidFill>
                <a:latin typeface="Arial" panose="020B0604020202020204" pitchFamily="34" charset="0"/>
                <a:ea typeface="Arial"/>
                <a:cs typeface="Arial" panose="020B0604020202020204" pitchFamily="34" charset="0"/>
                <a:sym typeface="Calibri"/>
              </a:rPr>
              <a:t>Hiệu suất hệ thống</a:t>
            </a:r>
            <a:endParaRPr sz="3200" b="0" i="0" u="none" strike="noStrike" cap="none">
              <a:solidFill>
                <a:srgbClr val="202020"/>
              </a:solidFill>
              <a:latin typeface="Arial" panose="020B0604020202020204" pitchFamily="34" charset="0"/>
              <a:ea typeface="Arial"/>
              <a:cs typeface="Arial" panose="020B0604020202020204" pitchFamily="34" charset="0"/>
              <a:sym typeface="Arial"/>
            </a:endParaRPr>
          </a:p>
        </p:txBody>
      </p:sp>
      <p:sp>
        <p:nvSpPr>
          <p:cNvPr id="6" name="Rectangle 5">
            <a:extLst>
              <a:ext uri="{FF2B5EF4-FFF2-40B4-BE49-F238E27FC236}">
                <a16:creationId xmlns:a16="http://schemas.microsoft.com/office/drawing/2014/main" id="{D308250B-5D3D-4F90-8CFD-6CDF2BD14F62}"/>
              </a:ext>
            </a:extLst>
          </p:cNvPr>
          <p:cNvSpPr/>
          <p:nvPr/>
        </p:nvSpPr>
        <p:spPr>
          <a:xfrm>
            <a:off x="0" y="35"/>
            <a:ext cx="12192000" cy="7067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a:solidFill>
                  <a:schemeClr val="bg1"/>
                </a:solidFill>
                <a:latin typeface="Arial" panose="020B0604020202020204" pitchFamily="34" charset="0"/>
                <a:cs typeface="Arial" panose="020B0604020202020204" pitchFamily="34" charset="0"/>
              </a:rPr>
              <a:t>5. </a:t>
            </a:r>
            <a:r>
              <a:rPr lang="en-US" sz="4800" b="1" err="1">
                <a:solidFill>
                  <a:schemeClr val="bg1"/>
                </a:solidFill>
                <a:latin typeface="Arial" panose="020B0604020202020204" pitchFamily="34" charset="0"/>
                <a:cs typeface="Arial" panose="020B0604020202020204" pitchFamily="34" charset="0"/>
              </a:rPr>
              <a:t>Thiết</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kế</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hệ</a:t>
            </a:r>
            <a:r>
              <a:rPr lang="en-US" sz="4800" b="1">
                <a:solidFill>
                  <a:schemeClr val="bg1"/>
                </a:solidFill>
                <a:latin typeface="Arial" panose="020B0604020202020204" pitchFamily="34" charset="0"/>
                <a:cs typeface="Arial" panose="020B0604020202020204" pitchFamily="34" charset="0"/>
              </a:rPr>
              <a:t> thống (tt)</a:t>
            </a:r>
            <a:endParaRPr lang="vi-VN" sz="4800" b="1">
              <a:solidFill>
                <a:schemeClr val="bg1"/>
              </a:solidFill>
              <a:latin typeface="Arial" panose="020B0604020202020204" pitchFamily="34" charset="0"/>
              <a:cs typeface="Arial" panose="020B0604020202020204" pitchFamily="34" charset="0"/>
            </a:endParaRPr>
          </a:p>
        </p:txBody>
      </p:sp>
      <p:sp>
        <p:nvSpPr>
          <p:cNvPr id="10" name="Slide Number Placeholder 2">
            <a:extLst>
              <a:ext uri="{FF2B5EF4-FFF2-40B4-BE49-F238E27FC236}">
                <a16:creationId xmlns:a16="http://schemas.microsoft.com/office/drawing/2014/main" id="{FF5F2D06-2B2B-42FC-BA67-5E3220031344}"/>
              </a:ext>
            </a:extLst>
          </p:cNvPr>
          <p:cNvSpPr>
            <a:spLocks noGrp="1"/>
          </p:cNvSpPr>
          <p:nvPr>
            <p:ph type="sldNum" sz="quarter" idx="12"/>
          </p:nvPr>
        </p:nvSpPr>
        <p:spPr>
          <a:xfrm>
            <a:off x="0" y="6492875"/>
            <a:ext cx="2743200" cy="365125"/>
          </a:xfrm>
        </p:spPr>
        <p:txBody>
          <a:bodyPr/>
          <a:lstStyle/>
          <a:p>
            <a:pPr algn="l"/>
            <a:fld id="{94729846-989D-4649-8342-808EBD0F27F4}" type="slidenum">
              <a:rPr lang="vi-VN" sz="1400" b="1" smtClean="0">
                <a:effectLst>
                  <a:outerShdw blurRad="38100" dist="38100" dir="2700000" algn="tl">
                    <a:srgbClr val="000000">
                      <a:alpha val="43137"/>
                    </a:srgbClr>
                  </a:outerShdw>
                </a:effectLst>
              </a:rPr>
              <a:pPr algn="l"/>
              <a:t>18</a:t>
            </a:fld>
            <a:endParaRPr lang="vi-VN" sz="1400" b="1">
              <a:effectLst>
                <a:outerShdw blurRad="38100" dist="38100" dir="2700000" algn="tl">
                  <a:srgbClr val="000000">
                    <a:alpha val="43137"/>
                  </a:srgbClr>
                </a:outerShdw>
              </a:effectLst>
            </a:endParaRPr>
          </a:p>
        </p:txBody>
      </p:sp>
      <p:pic>
        <p:nvPicPr>
          <p:cNvPr id="8" name="Picture 7">
            <a:extLst>
              <a:ext uri="{FF2B5EF4-FFF2-40B4-BE49-F238E27FC236}">
                <a16:creationId xmlns:a16="http://schemas.microsoft.com/office/drawing/2014/main" id="{219AB134-97AB-40E3-AE1E-6051BDFBFE42}"/>
              </a:ext>
            </a:extLst>
          </p:cNvPr>
          <p:cNvPicPr/>
          <p:nvPr/>
        </p:nvPicPr>
        <p:blipFill>
          <a:blip r:embed="rId3"/>
          <a:stretch>
            <a:fillRect/>
          </a:stretch>
        </p:blipFill>
        <p:spPr>
          <a:xfrm>
            <a:off x="3153409" y="1052195"/>
            <a:ext cx="8161143" cy="5205719"/>
          </a:xfrm>
          <a:prstGeom prst="rect">
            <a:avLst/>
          </a:prstGeom>
        </p:spPr>
      </p:pic>
    </p:spTree>
    <p:extLst>
      <p:ext uri="{BB962C8B-B14F-4D97-AF65-F5344CB8AC3E}">
        <p14:creationId xmlns:p14="http://schemas.microsoft.com/office/powerpoint/2010/main" val="3646042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296026" y="16589066"/>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sp>
        <p:nvSpPr>
          <p:cNvPr id="5" name="Rectangle 4">
            <a:extLst>
              <a:ext uri="{FF2B5EF4-FFF2-40B4-BE49-F238E27FC236}">
                <a16:creationId xmlns:a16="http://schemas.microsoft.com/office/drawing/2014/main" id="{38B7E3FE-F75A-40CE-B2A6-6BC2838CC6B2}"/>
              </a:ext>
            </a:extLst>
          </p:cNvPr>
          <p:cNvSpPr/>
          <p:nvPr/>
        </p:nvSpPr>
        <p:spPr>
          <a:xfrm>
            <a:off x="0" y="35"/>
            <a:ext cx="12192000" cy="7067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a:solidFill>
                  <a:schemeClr val="bg1"/>
                </a:solidFill>
                <a:latin typeface="Arial" panose="020B0604020202020204" pitchFamily="34" charset="0"/>
                <a:cs typeface="Arial" panose="020B0604020202020204" pitchFamily="34" charset="0"/>
              </a:rPr>
              <a:t>6. </a:t>
            </a:r>
            <a:r>
              <a:rPr lang="en-US" sz="4800" b="1" err="1">
                <a:solidFill>
                  <a:schemeClr val="bg1"/>
                </a:solidFill>
                <a:latin typeface="Arial" panose="020B0604020202020204" pitchFamily="34" charset="0"/>
                <a:cs typeface="Arial" panose="020B0604020202020204" pitchFamily="34" charset="0"/>
              </a:rPr>
              <a:t>Kết</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quả</a:t>
            </a:r>
            <a:endParaRPr lang="vi-VN" sz="4800" b="1">
              <a:solidFill>
                <a:schemeClr val="bg1"/>
              </a:solidFill>
              <a:latin typeface="Arial" panose="020B0604020202020204" pitchFamily="34" charset="0"/>
              <a:cs typeface="Arial" panose="020B0604020202020204" pitchFamily="34" charset="0"/>
            </a:endParaRPr>
          </a:p>
        </p:txBody>
      </p:sp>
      <p:sp>
        <p:nvSpPr>
          <p:cNvPr id="8" name="Slide Number Placeholder 2">
            <a:extLst>
              <a:ext uri="{FF2B5EF4-FFF2-40B4-BE49-F238E27FC236}">
                <a16:creationId xmlns:a16="http://schemas.microsoft.com/office/drawing/2014/main" id="{87FD1A99-AC49-414F-B170-BA9261727BE6}"/>
              </a:ext>
            </a:extLst>
          </p:cNvPr>
          <p:cNvSpPr txBox="1">
            <a:spLocks/>
          </p:cNvSpPr>
          <p:nvPr/>
        </p:nvSpPr>
        <p:spPr>
          <a:xfrm>
            <a:off x="9448800" y="6492840"/>
            <a:ext cx="2743200" cy="365125"/>
          </a:xfrm>
          <a:prstGeom prst="rect">
            <a:avLst/>
          </a:prstGeom>
        </p:spPr>
        <p:txBody>
          <a:bodyPr vert="horz" lIns="91440" tIns="45720" rIns="91440" bIns="45720" rtlCol="0" anchor="ctr"/>
          <a:lstStyle>
            <a:defPPr>
              <a:defRPr lang="vi-V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729846-989D-4649-8342-808EBD0F27F4}" type="slidenum">
              <a:rPr lang="vi-VN" sz="1400" b="1" smtClean="0">
                <a:effectLst>
                  <a:outerShdw blurRad="38100" dist="38100" dir="2700000" algn="tl">
                    <a:srgbClr val="000000">
                      <a:alpha val="43137"/>
                    </a:srgbClr>
                  </a:outerShdw>
                </a:effectLst>
              </a:rPr>
              <a:pPr/>
              <a:t>19</a:t>
            </a:fld>
            <a:endParaRPr lang="vi-VN" sz="1400" b="1">
              <a:effectLst>
                <a:outerShdw blurRad="38100" dist="38100" dir="2700000" algn="tl">
                  <a:srgbClr val="000000">
                    <a:alpha val="43137"/>
                  </a:srgbClr>
                </a:outerShdw>
              </a:effectLst>
            </a:endParaRPr>
          </a:p>
        </p:txBody>
      </p:sp>
      <p:sp>
        <p:nvSpPr>
          <p:cNvPr id="18" name="TextBox 17">
            <a:extLst>
              <a:ext uri="{FF2B5EF4-FFF2-40B4-BE49-F238E27FC236}">
                <a16:creationId xmlns:a16="http://schemas.microsoft.com/office/drawing/2014/main" id="{B1CF6BD2-895B-45E9-9F53-908D4E30F2CA}"/>
              </a:ext>
            </a:extLst>
          </p:cNvPr>
          <p:cNvSpPr txBox="1"/>
          <p:nvPr/>
        </p:nvSpPr>
        <p:spPr>
          <a:xfrm>
            <a:off x="4821374" y="6500153"/>
            <a:ext cx="6954775" cy="430887"/>
          </a:xfrm>
          <a:prstGeom prst="rect">
            <a:avLst/>
          </a:prstGeom>
          <a:noFill/>
        </p:spPr>
        <p:txBody>
          <a:bodyPr wrap="square">
            <a:spAutoFit/>
          </a:bodyPr>
          <a:lstStyle/>
          <a:p>
            <a:pPr algn="ctr"/>
            <a:r>
              <a:rPr lang="vi-VN" sz="2200">
                <a:solidFill>
                  <a:srgbClr val="000000"/>
                </a:solidFill>
                <a:effectLst/>
                <a:latin typeface="Arial" panose="020B0604020202020204" pitchFamily="34" charset="0"/>
                <a:ea typeface="Yu Mincho" panose="02020400000000000000" pitchFamily="18" charset="-128"/>
                <a:cs typeface="Arial" panose="020B0604020202020204" pitchFamily="34" charset="0"/>
              </a:rPr>
              <a:t>Dạng sóng của bộ vi xử lý 32 bit (từ </a:t>
            </a:r>
            <a:r>
              <a:rPr lang="en-US" sz="2200">
                <a:solidFill>
                  <a:srgbClr val="000000"/>
                </a:solidFill>
                <a:latin typeface="Arial" panose="020B0604020202020204" pitchFamily="34" charset="0"/>
                <a:ea typeface="Yu Mincho" panose="02020400000000000000" pitchFamily="18" charset="-128"/>
                <a:cs typeface="Arial" panose="020B0604020202020204" pitchFamily="34" charset="0"/>
              </a:rPr>
              <a:t>0 </a:t>
            </a:r>
            <a:r>
              <a:rPr lang="vi-VN" sz="2200">
                <a:solidFill>
                  <a:srgbClr val="000000"/>
                </a:solidFill>
                <a:effectLst/>
                <a:latin typeface="Arial" panose="020B0604020202020204" pitchFamily="34" charset="0"/>
                <a:ea typeface="Yu Mincho" panose="02020400000000000000" pitchFamily="18" charset="-128"/>
                <a:cs typeface="Arial" panose="020B0604020202020204" pitchFamily="34" charset="0"/>
              </a:rPr>
              <a:t>– 240ns)</a:t>
            </a:r>
            <a:endParaRPr lang="en-US" sz="2200">
              <a:latin typeface="Arial" panose="020B0604020202020204" pitchFamily="34" charset="0"/>
              <a:cs typeface="Arial" panose="020B0604020202020204" pitchFamily="34" charset="0"/>
            </a:endParaRPr>
          </a:p>
        </p:txBody>
      </p:sp>
      <p:sp>
        <p:nvSpPr>
          <p:cNvPr id="19" name="Google Shape;592;p6">
            <a:extLst>
              <a:ext uri="{FF2B5EF4-FFF2-40B4-BE49-F238E27FC236}">
                <a16:creationId xmlns:a16="http://schemas.microsoft.com/office/drawing/2014/main" id="{B741195C-B900-412C-8970-D44457076807}"/>
              </a:ext>
            </a:extLst>
          </p:cNvPr>
          <p:cNvSpPr/>
          <p:nvPr/>
        </p:nvSpPr>
        <p:spPr>
          <a:xfrm>
            <a:off x="-91826" y="664688"/>
            <a:ext cx="4572386" cy="583321"/>
          </a:xfrm>
          <a:prstGeom prst="rect">
            <a:avLst/>
          </a:prstGeom>
          <a:noFill/>
          <a:ln>
            <a:noFill/>
          </a:ln>
        </p:spPr>
        <p:txBody>
          <a:bodyPr spcFirstLastPara="1" wrap="square" lIns="90000" tIns="45000" rIns="90000" bIns="45000" anchor="t" anchorCtr="0">
            <a:spAutoFit/>
          </a:bodyPr>
          <a:lstStyle/>
          <a:p>
            <a:pPr marR="0" lvl="0" rtl="0">
              <a:lnSpc>
                <a:spcPct val="100000"/>
              </a:lnSpc>
              <a:spcBef>
                <a:spcPts val="0"/>
              </a:spcBef>
              <a:spcAft>
                <a:spcPts val="0"/>
              </a:spcAft>
              <a:buClr>
                <a:srgbClr val="000000"/>
              </a:buClr>
              <a:buSzPts val="2400"/>
            </a:pPr>
            <a:r>
              <a:rPr lang="en-US" sz="3200" b="1" err="1">
                <a:solidFill>
                  <a:srgbClr val="202020"/>
                </a:solidFill>
                <a:latin typeface="Arial" panose="020B0604020202020204" pitchFamily="34" charset="0"/>
                <a:ea typeface="Calibri"/>
                <a:cs typeface="Arial" panose="020B0604020202020204" pitchFamily="34" charset="0"/>
                <a:sym typeface="Calibri"/>
              </a:rPr>
              <a:t>Kết</a:t>
            </a:r>
            <a:r>
              <a:rPr lang="en-US" sz="3200" b="1">
                <a:solidFill>
                  <a:srgbClr val="202020"/>
                </a:solidFill>
                <a:latin typeface="Arial" panose="020B0604020202020204" pitchFamily="34" charset="0"/>
                <a:ea typeface="Calibri"/>
                <a:cs typeface="Arial" panose="020B0604020202020204" pitchFamily="34" charset="0"/>
                <a:sym typeface="Calibri"/>
              </a:rPr>
              <a:t> </a:t>
            </a:r>
            <a:r>
              <a:rPr lang="en-US" sz="3200" b="1" err="1">
                <a:solidFill>
                  <a:srgbClr val="202020"/>
                </a:solidFill>
                <a:latin typeface="Arial" panose="020B0604020202020204" pitchFamily="34" charset="0"/>
                <a:ea typeface="Calibri"/>
                <a:cs typeface="Arial" panose="020B0604020202020204" pitchFamily="34" charset="0"/>
                <a:sym typeface="Calibri"/>
              </a:rPr>
              <a:t>quả</a:t>
            </a:r>
            <a:r>
              <a:rPr lang="en-US" sz="3200" b="1">
                <a:solidFill>
                  <a:srgbClr val="202020"/>
                </a:solidFill>
                <a:latin typeface="Arial" panose="020B0604020202020204" pitchFamily="34" charset="0"/>
                <a:ea typeface="Calibri"/>
                <a:cs typeface="Arial" panose="020B0604020202020204" pitchFamily="34" charset="0"/>
                <a:sym typeface="Calibri"/>
              </a:rPr>
              <a:t> </a:t>
            </a:r>
            <a:r>
              <a:rPr lang="en-US" sz="3200" b="1" err="1">
                <a:solidFill>
                  <a:srgbClr val="202020"/>
                </a:solidFill>
                <a:latin typeface="Arial" panose="020B0604020202020204" pitchFamily="34" charset="0"/>
                <a:ea typeface="Calibri"/>
                <a:cs typeface="Arial" panose="020B0604020202020204" pitchFamily="34" charset="0"/>
                <a:sym typeface="Calibri"/>
              </a:rPr>
              <a:t>toàn</a:t>
            </a:r>
            <a:r>
              <a:rPr lang="en-US" sz="3200" b="1">
                <a:solidFill>
                  <a:srgbClr val="202020"/>
                </a:solidFill>
                <a:latin typeface="Arial" panose="020B0604020202020204" pitchFamily="34" charset="0"/>
                <a:ea typeface="Calibri"/>
                <a:cs typeface="Arial" panose="020B0604020202020204" pitchFamily="34" charset="0"/>
                <a:sym typeface="Calibri"/>
              </a:rPr>
              <a:t> </a:t>
            </a:r>
            <a:r>
              <a:rPr lang="en-US" sz="3200" b="1" err="1">
                <a:solidFill>
                  <a:srgbClr val="202020"/>
                </a:solidFill>
                <a:latin typeface="Arial" panose="020B0604020202020204" pitchFamily="34" charset="0"/>
                <a:ea typeface="Calibri"/>
                <a:cs typeface="Arial" panose="020B0604020202020204" pitchFamily="34" charset="0"/>
                <a:sym typeface="Calibri"/>
              </a:rPr>
              <a:t>hệ</a:t>
            </a:r>
            <a:r>
              <a:rPr lang="en-US" sz="3200" b="1">
                <a:solidFill>
                  <a:srgbClr val="202020"/>
                </a:solidFill>
                <a:latin typeface="Arial" panose="020B0604020202020204" pitchFamily="34" charset="0"/>
                <a:ea typeface="Calibri"/>
                <a:cs typeface="Arial" panose="020B0604020202020204" pitchFamily="34" charset="0"/>
                <a:sym typeface="Calibri"/>
              </a:rPr>
              <a:t> </a:t>
            </a:r>
            <a:r>
              <a:rPr lang="en-US" sz="3200" b="1" err="1">
                <a:solidFill>
                  <a:srgbClr val="202020"/>
                </a:solidFill>
                <a:latin typeface="Arial" panose="020B0604020202020204" pitchFamily="34" charset="0"/>
                <a:ea typeface="Calibri"/>
                <a:cs typeface="Arial" panose="020B0604020202020204" pitchFamily="34" charset="0"/>
                <a:sym typeface="Calibri"/>
              </a:rPr>
              <a:t>thống</a:t>
            </a:r>
            <a:endParaRPr sz="3200" b="0" i="0" u="none" strike="noStrike" cap="none">
              <a:solidFill>
                <a:srgbClr val="202020"/>
              </a:solidFill>
              <a:latin typeface="Arial" panose="020B0604020202020204" pitchFamily="34" charset="0"/>
              <a:ea typeface="Arial"/>
              <a:cs typeface="Arial" panose="020B0604020202020204" pitchFamily="34" charset="0"/>
              <a:sym typeface="Arial"/>
            </a:endParaRPr>
          </a:p>
        </p:txBody>
      </p:sp>
      <p:pic>
        <p:nvPicPr>
          <p:cNvPr id="20" name="Picture 19">
            <a:extLst>
              <a:ext uri="{FF2B5EF4-FFF2-40B4-BE49-F238E27FC236}">
                <a16:creationId xmlns:a16="http://schemas.microsoft.com/office/drawing/2014/main" id="{87887842-2F63-44EF-9CA4-9989502428FB}"/>
              </a:ext>
            </a:extLst>
          </p:cNvPr>
          <p:cNvPicPr>
            <a:picLocks noChangeAspect="1"/>
          </p:cNvPicPr>
          <p:nvPr/>
        </p:nvPicPr>
        <p:blipFill>
          <a:blip r:embed="rId3"/>
          <a:stretch>
            <a:fillRect/>
          </a:stretch>
        </p:blipFill>
        <p:spPr>
          <a:xfrm>
            <a:off x="4480560" y="774987"/>
            <a:ext cx="7636405" cy="5798240"/>
          </a:xfrm>
          <a:prstGeom prst="rect">
            <a:avLst/>
          </a:prstGeom>
        </p:spPr>
      </p:pic>
      <p:pic>
        <p:nvPicPr>
          <p:cNvPr id="9" name="Picture 8">
            <a:extLst>
              <a:ext uri="{FF2B5EF4-FFF2-40B4-BE49-F238E27FC236}">
                <a16:creationId xmlns:a16="http://schemas.microsoft.com/office/drawing/2014/main" id="{09F27B89-3DE5-4269-A4DB-B031EAE9C624}"/>
              </a:ext>
            </a:extLst>
          </p:cNvPr>
          <p:cNvPicPr>
            <a:picLocks noChangeAspect="1"/>
          </p:cNvPicPr>
          <p:nvPr/>
        </p:nvPicPr>
        <p:blipFill>
          <a:blip r:embed="rId4"/>
          <a:stretch>
            <a:fillRect/>
          </a:stretch>
        </p:blipFill>
        <p:spPr>
          <a:xfrm>
            <a:off x="1018532" y="1248009"/>
            <a:ext cx="2572109" cy="5325218"/>
          </a:xfrm>
          <a:prstGeom prst="rect">
            <a:avLst/>
          </a:prstGeom>
        </p:spPr>
      </p:pic>
    </p:spTree>
    <p:extLst>
      <p:ext uri="{BB962C8B-B14F-4D97-AF65-F5344CB8AC3E}">
        <p14:creationId xmlns:p14="http://schemas.microsoft.com/office/powerpoint/2010/main" val="2158588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296026" y="16589066"/>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sp>
        <p:nvSpPr>
          <p:cNvPr id="5" name="Rectangle 4">
            <a:extLst>
              <a:ext uri="{FF2B5EF4-FFF2-40B4-BE49-F238E27FC236}">
                <a16:creationId xmlns:a16="http://schemas.microsoft.com/office/drawing/2014/main" id="{38B7E3FE-F75A-40CE-B2A6-6BC2838CC6B2}"/>
              </a:ext>
            </a:extLst>
          </p:cNvPr>
          <p:cNvSpPr/>
          <p:nvPr/>
        </p:nvSpPr>
        <p:spPr>
          <a:xfrm>
            <a:off x="0" y="35"/>
            <a:ext cx="12192000" cy="87782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800" b="1">
                <a:solidFill>
                  <a:schemeClr val="bg1"/>
                </a:solidFill>
                <a:cs typeface="Calibri" panose="020F0502020204030204" pitchFamily="34" charset="0"/>
              </a:rPr>
              <a:t>Nội dung báo cáo</a:t>
            </a:r>
          </a:p>
        </p:txBody>
      </p:sp>
      <p:sp>
        <p:nvSpPr>
          <p:cNvPr id="16" name="Arrow: Chevron 15">
            <a:extLst>
              <a:ext uri="{FF2B5EF4-FFF2-40B4-BE49-F238E27FC236}">
                <a16:creationId xmlns:a16="http://schemas.microsoft.com/office/drawing/2014/main" id="{F8029E56-086A-412D-B3D8-AC1C011859B1}"/>
              </a:ext>
            </a:extLst>
          </p:cNvPr>
          <p:cNvSpPr/>
          <p:nvPr/>
        </p:nvSpPr>
        <p:spPr>
          <a:xfrm>
            <a:off x="-7481691" y="1068768"/>
            <a:ext cx="7262536" cy="640080"/>
          </a:xfrm>
          <a:prstGeom prst="chevron">
            <a:avLst>
              <a:gd name="adj" fmla="val 30597"/>
            </a:avLst>
          </a:prstGeom>
          <a:solidFill>
            <a:srgbClr val="000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vi-VN" sz="3200" b="1">
                <a:solidFill>
                  <a:schemeClr val="bg1"/>
                </a:solidFill>
              </a:rPr>
              <a:t>1. Giới thiệu</a:t>
            </a:r>
          </a:p>
        </p:txBody>
      </p:sp>
      <p:sp>
        <p:nvSpPr>
          <p:cNvPr id="17" name="Arrow: Chevron 16">
            <a:extLst>
              <a:ext uri="{FF2B5EF4-FFF2-40B4-BE49-F238E27FC236}">
                <a16:creationId xmlns:a16="http://schemas.microsoft.com/office/drawing/2014/main" id="{32C45D9D-5D27-43A7-B80A-FD5641408A05}"/>
              </a:ext>
            </a:extLst>
          </p:cNvPr>
          <p:cNvSpPr/>
          <p:nvPr/>
        </p:nvSpPr>
        <p:spPr>
          <a:xfrm>
            <a:off x="-7481691" y="1906129"/>
            <a:ext cx="7262536" cy="640080"/>
          </a:xfrm>
          <a:prstGeom prst="chevron">
            <a:avLst>
              <a:gd name="adj" fmla="val 30597"/>
            </a:avLst>
          </a:prstGeom>
          <a:solidFill>
            <a:srgbClr val="0033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vi-VN" sz="3200" b="1">
                <a:solidFill>
                  <a:schemeClr val="bg1"/>
                </a:solidFill>
              </a:rPr>
              <a:t>2. Kiến trúc vi xử lý</a:t>
            </a:r>
          </a:p>
        </p:txBody>
      </p:sp>
      <p:sp>
        <p:nvSpPr>
          <p:cNvPr id="18" name="Arrow: Chevron 17">
            <a:extLst>
              <a:ext uri="{FF2B5EF4-FFF2-40B4-BE49-F238E27FC236}">
                <a16:creationId xmlns:a16="http://schemas.microsoft.com/office/drawing/2014/main" id="{7F7FE80E-0914-419B-AD82-A761F8FB91BE}"/>
              </a:ext>
            </a:extLst>
          </p:cNvPr>
          <p:cNvSpPr/>
          <p:nvPr/>
        </p:nvSpPr>
        <p:spPr>
          <a:xfrm>
            <a:off x="-7481691" y="2743490"/>
            <a:ext cx="7262536" cy="640080"/>
          </a:xfrm>
          <a:prstGeom prst="chevron">
            <a:avLst>
              <a:gd name="adj" fmla="val 30597"/>
            </a:avLst>
          </a:prstGeom>
          <a:solidFill>
            <a:srgbClr val="4B008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vi-VN" sz="3200" b="1">
                <a:solidFill>
                  <a:schemeClr val="bg1"/>
                </a:solidFill>
              </a:rPr>
              <a:t>3. Kiến trúc tập lệnh RISC-V</a:t>
            </a:r>
          </a:p>
        </p:txBody>
      </p:sp>
      <p:sp>
        <p:nvSpPr>
          <p:cNvPr id="24" name="Arrow: Chevron 23">
            <a:extLst>
              <a:ext uri="{FF2B5EF4-FFF2-40B4-BE49-F238E27FC236}">
                <a16:creationId xmlns:a16="http://schemas.microsoft.com/office/drawing/2014/main" id="{55904440-97AA-47F2-AC11-EF983A69182C}"/>
              </a:ext>
            </a:extLst>
          </p:cNvPr>
          <p:cNvSpPr/>
          <p:nvPr/>
        </p:nvSpPr>
        <p:spPr>
          <a:xfrm>
            <a:off x="-7481691" y="4418212"/>
            <a:ext cx="7262536" cy="640080"/>
          </a:xfrm>
          <a:prstGeom prst="chevron">
            <a:avLst>
              <a:gd name="adj" fmla="val 30597"/>
            </a:avLst>
          </a:prstGeom>
          <a:solidFill>
            <a:srgbClr val="00339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vi-VN" sz="3200" b="1">
                <a:solidFill>
                  <a:schemeClr val="bg1"/>
                </a:solidFill>
              </a:rPr>
              <a:t>5. Thiết kế hệ thống</a:t>
            </a:r>
          </a:p>
        </p:txBody>
      </p:sp>
      <p:sp>
        <p:nvSpPr>
          <p:cNvPr id="25" name="Arrow: Chevron 24">
            <a:extLst>
              <a:ext uri="{FF2B5EF4-FFF2-40B4-BE49-F238E27FC236}">
                <a16:creationId xmlns:a16="http://schemas.microsoft.com/office/drawing/2014/main" id="{D54AB398-BF57-4750-A135-5142322FC348}"/>
              </a:ext>
            </a:extLst>
          </p:cNvPr>
          <p:cNvSpPr/>
          <p:nvPr/>
        </p:nvSpPr>
        <p:spPr>
          <a:xfrm>
            <a:off x="-7481691" y="5255573"/>
            <a:ext cx="7262536" cy="640080"/>
          </a:xfrm>
          <a:prstGeom prst="chevron">
            <a:avLst>
              <a:gd name="adj" fmla="val 30597"/>
            </a:avLst>
          </a:prstGeom>
          <a:solidFill>
            <a:srgbClr val="4B008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vi-VN" sz="3200" b="1">
                <a:solidFill>
                  <a:schemeClr val="bg1"/>
                </a:solidFill>
              </a:rPr>
              <a:t>6. Kết quả</a:t>
            </a:r>
          </a:p>
        </p:txBody>
      </p:sp>
      <p:sp>
        <p:nvSpPr>
          <p:cNvPr id="26" name="Arrow: Chevron 25">
            <a:extLst>
              <a:ext uri="{FF2B5EF4-FFF2-40B4-BE49-F238E27FC236}">
                <a16:creationId xmlns:a16="http://schemas.microsoft.com/office/drawing/2014/main" id="{D046A2B5-1AC4-4FA1-ABC0-22CDCD25D07B}"/>
              </a:ext>
            </a:extLst>
          </p:cNvPr>
          <p:cNvSpPr/>
          <p:nvPr/>
        </p:nvSpPr>
        <p:spPr>
          <a:xfrm>
            <a:off x="-7481691" y="6092931"/>
            <a:ext cx="7262536" cy="640080"/>
          </a:xfrm>
          <a:prstGeom prst="chevron">
            <a:avLst>
              <a:gd name="adj" fmla="val 30597"/>
            </a:avLst>
          </a:prstGeom>
          <a:solidFill>
            <a:srgbClr val="000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vi-VN" sz="3200" b="1">
                <a:solidFill>
                  <a:schemeClr val="bg1"/>
                </a:solidFill>
              </a:rPr>
              <a:t>7. Kết luận và hướng phát triển</a:t>
            </a:r>
          </a:p>
        </p:txBody>
      </p:sp>
      <p:sp>
        <p:nvSpPr>
          <p:cNvPr id="11" name="Arrow: Chevron 10">
            <a:extLst>
              <a:ext uri="{FF2B5EF4-FFF2-40B4-BE49-F238E27FC236}">
                <a16:creationId xmlns:a16="http://schemas.microsoft.com/office/drawing/2014/main" id="{8A389B43-56DB-4CAB-8C86-68BCE6ACFA5B}"/>
              </a:ext>
            </a:extLst>
          </p:cNvPr>
          <p:cNvSpPr/>
          <p:nvPr/>
        </p:nvSpPr>
        <p:spPr>
          <a:xfrm>
            <a:off x="-7481691" y="3580851"/>
            <a:ext cx="7262536" cy="640080"/>
          </a:xfrm>
          <a:prstGeom prst="chevron">
            <a:avLst>
              <a:gd name="adj" fmla="val 30597"/>
            </a:avLst>
          </a:prstGeom>
          <a:solidFill>
            <a:srgbClr val="00008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vi-VN" sz="3200" b="1">
                <a:solidFill>
                  <a:schemeClr val="bg1"/>
                </a:solidFill>
              </a:rPr>
              <a:t>4. Kỹ thuật đường ống</a:t>
            </a:r>
          </a:p>
        </p:txBody>
      </p:sp>
      <p:sp>
        <p:nvSpPr>
          <p:cNvPr id="12" name="Slide Number Placeholder 2">
            <a:extLst>
              <a:ext uri="{FF2B5EF4-FFF2-40B4-BE49-F238E27FC236}">
                <a16:creationId xmlns:a16="http://schemas.microsoft.com/office/drawing/2014/main" id="{4B236AFF-708C-428C-812A-79028FC3E019}"/>
              </a:ext>
            </a:extLst>
          </p:cNvPr>
          <p:cNvSpPr>
            <a:spLocks noGrp="1"/>
          </p:cNvSpPr>
          <p:nvPr>
            <p:ph type="sldNum" sz="quarter" idx="12"/>
          </p:nvPr>
        </p:nvSpPr>
        <p:spPr>
          <a:xfrm>
            <a:off x="9345815" y="6414982"/>
            <a:ext cx="2743200" cy="365125"/>
          </a:xfrm>
        </p:spPr>
        <p:txBody>
          <a:bodyPr/>
          <a:lstStyle/>
          <a:p>
            <a:fld id="{94729846-989D-4649-8342-808EBD0F27F4}" type="slidenum">
              <a:rPr lang="vi-VN" sz="1400" b="1" smtClean="0">
                <a:effectLst>
                  <a:outerShdw blurRad="38100" dist="38100" dir="2700000" algn="tl">
                    <a:srgbClr val="000000">
                      <a:alpha val="43137"/>
                    </a:srgbClr>
                  </a:outerShdw>
                </a:effectLst>
              </a:rPr>
              <a:t>2</a:t>
            </a:fld>
            <a:endParaRPr lang="vi-VN" sz="1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3317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79167E-6 -4.81481E-6 L 0.81576 -4.81481E-6 " pathEditMode="relative" rAng="0" ptsTypes="AA">
                                      <p:cBhvr>
                                        <p:cTn id="6" dur="500" fill="hold"/>
                                        <p:tgtEl>
                                          <p:spTgt spid="16"/>
                                        </p:tgtEl>
                                        <p:attrNameLst>
                                          <p:attrName>ppt_x</p:attrName>
                                          <p:attrName>ppt_y</p:attrName>
                                        </p:attrNameLst>
                                      </p:cBhvr>
                                      <p:rCtr x="40781" y="0"/>
                                    </p:animMotion>
                                  </p:childTnLst>
                                </p:cTn>
                              </p:par>
                            </p:childTnLst>
                          </p:cTn>
                        </p:par>
                        <p:par>
                          <p:cTn id="7" fill="hold">
                            <p:stCondLst>
                              <p:cond delay="500"/>
                            </p:stCondLst>
                            <p:childTnLst>
                              <p:par>
                                <p:cTn id="8" presetID="42" presetClass="path" presetSubtype="0" accel="50000" decel="50000" fill="hold" grpId="0" nodeType="afterEffect">
                                  <p:stCondLst>
                                    <p:cond delay="0"/>
                                  </p:stCondLst>
                                  <p:childTnLst>
                                    <p:animMotion origin="layout" path="M -4.79167E-6 2.96296E-6 L 0.81576 2.96296E-6 " pathEditMode="relative" rAng="0" ptsTypes="AA">
                                      <p:cBhvr>
                                        <p:cTn id="9" dur="500" fill="hold"/>
                                        <p:tgtEl>
                                          <p:spTgt spid="17"/>
                                        </p:tgtEl>
                                        <p:attrNameLst>
                                          <p:attrName>ppt_x</p:attrName>
                                          <p:attrName>ppt_y</p:attrName>
                                        </p:attrNameLst>
                                      </p:cBhvr>
                                      <p:rCtr x="40781" y="0"/>
                                    </p:animMotion>
                                  </p:childTnLst>
                                </p:cTn>
                              </p:par>
                            </p:childTnLst>
                          </p:cTn>
                        </p:par>
                        <p:par>
                          <p:cTn id="10" fill="hold">
                            <p:stCondLst>
                              <p:cond delay="1000"/>
                            </p:stCondLst>
                            <p:childTnLst>
                              <p:par>
                                <p:cTn id="11" presetID="42" presetClass="path" presetSubtype="0" accel="50000" decel="50000" fill="hold" grpId="0" nodeType="afterEffect">
                                  <p:stCondLst>
                                    <p:cond delay="0"/>
                                  </p:stCondLst>
                                  <p:childTnLst>
                                    <p:animMotion origin="layout" path="M -4.79167E-6 2.22222E-6 L 0.81576 -0.0007 " pathEditMode="relative" rAng="0" ptsTypes="AA">
                                      <p:cBhvr>
                                        <p:cTn id="12" dur="500" fill="hold"/>
                                        <p:tgtEl>
                                          <p:spTgt spid="18"/>
                                        </p:tgtEl>
                                        <p:attrNameLst>
                                          <p:attrName>ppt_x</p:attrName>
                                          <p:attrName>ppt_y</p:attrName>
                                        </p:attrNameLst>
                                      </p:cBhvr>
                                      <p:rCtr x="40781" y="-46"/>
                                    </p:animMotion>
                                  </p:childTnLst>
                                </p:cTn>
                              </p:par>
                            </p:childTnLst>
                          </p:cTn>
                        </p:par>
                        <p:par>
                          <p:cTn id="13" fill="hold">
                            <p:stCondLst>
                              <p:cond delay="1500"/>
                            </p:stCondLst>
                            <p:childTnLst>
                              <p:par>
                                <p:cTn id="14" presetID="42" presetClass="path" presetSubtype="0" accel="50000" decel="50000" fill="hold" grpId="0" nodeType="afterEffect">
                                  <p:stCondLst>
                                    <p:cond delay="0"/>
                                  </p:stCondLst>
                                  <p:childTnLst>
                                    <p:animMotion origin="layout" path="M -4.79167E-6 1.11022E-16 L 0.81576 1.11022E-16 " pathEditMode="relative" rAng="0" ptsTypes="AA">
                                      <p:cBhvr>
                                        <p:cTn id="15" dur="500" fill="hold"/>
                                        <p:tgtEl>
                                          <p:spTgt spid="11"/>
                                        </p:tgtEl>
                                        <p:attrNameLst>
                                          <p:attrName>ppt_x</p:attrName>
                                          <p:attrName>ppt_y</p:attrName>
                                        </p:attrNameLst>
                                      </p:cBhvr>
                                      <p:rCtr x="40781" y="0"/>
                                    </p:animMotion>
                                  </p:childTnLst>
                                </p:cTn>
                              </p:par>
                            </p:childTnLst>
                          </p:cTn>
                        </p:par>
                        <p:par>
                          <p:cTn id="16" fill="hold">
                            <p:stCondLst>
                              <p:cond delay="2000"/>
                            </p:stCondLst>
                            <p:childTnLst>
                              <p:par>
                                <p:cTn id="17" presetID="42" presetClass="path" presetSubtype="0" accel="50000" decel="50000" fill="hold" grpId="0" nodeType="afterEffect">
                                  <p:stCondLst>
                                    <p:cond delay="0"/>
                                  </p:stCondLst>
                                  <p:childTnLst>
                                    <p:animMotion origin="layout" path="M -4.79167E-6 -7.40741E-7 L 0.81576 -7.40741E-7 " pathEditMode="relative" rAng="0" ptsTypes="AA">
                                      <p:cBhvr>
                                        <p:cTn id="18" dur="500" fill="hold"/>
                                        <p:tgtEl>
                                          <p:spTgt spid="24"/>
                                        </p:tgtEl>
                                        <p:attrNameLst>
                                          <p:attrName>ppt_x</p:attrName>
                                          <p:attrName>ppt_y</p:attrName>
                                        </p:attrNameLst>
                                      </p:cBhvr>
                                      <p:rCtr x="40781" y="0"/>
                                    </p:animMotion>
                                  </p:childTnLst>
                                </p:cTn>
                              </p:par>
                            </p:childTnLst>
                          </p:cTn>
                        </p:par>
                        <p:par>
                          <p:cTn id="19" fill="hold">
                            <p:stCondLst>
                              <p:cond delay="2500"/>
                            </p:stCondLst>
                            <p:childTnLst>
                              <p:par>
                                <p:cTn id="20" presetID="42" presetClass="path" presetSubtype="0" accel="50000" decel="50000" fill="hold" grpId="0" nodeType="afterEffect">
                                  <p:stCondLst>
                                    <p:cond delay="0"/>
                                  </p:stCondLst>
                                  <p:childTnLst>
                                    <p:animMotion origin="layout" path="M -4.79167E-6 -2.96296E-6 L 0.81576 -0.00277 " pathEditMode="relative" rAng="0" ptsTypes="AA">
                                      <p:cBhvr>
                                        <p:cTn id="21" dur="500" fill="hold"/>
                                        <p:tgtEl>
                                          <p:spTgt spid="25"/>
                                        </p:tgtEl>
                                        <p:attrNameLst>
                                          <p:attrName>ppt_x</p:attrName>
                                          <p:attrName>ppt_y</p:attrName>
                                        </p:attrNameLst>
                                      </p:cBhvr>
                                      <p:rCtr x="40781" y="-139"/>
                                    </p:animMotion>
                                  </p:childTnLst>
                                </p:cTn>
                              </p:par>
                            </p:childTnLst>
                          </p:cTn>
                        </p:par>
                        <p:par>
                          <p:cTn id="22" fill="hold">
                            <p:stCondLst>
                              <p:cond delay="3000"/>
                            </p:stCondLst>
                            <p:childTnLst>
                              <p:par>
                                <p:cTn id="23" presetID="42" presetClass="path" presetSubtype="0" accel="50000" decel="50000" fill="hold" grpId="0" nodeType="afterEffect">
                                  <p:stCondLst>
                                    <p:cond delay="0"/>
                                  </p:stCondLst>
                                  <p:childTnLst>
                                    <p:animMotion origin="layout" path="M -4.79167E-6 -3.7037E-6 L 0.81576 -3.7037E-6 " pathEditMode="relative" rAng="0" ptsTypes="AA">
                                      <p:cBhvr>
                                        <p:cTn id="24" dur="500" fill="hold"/>
                                        <p:tgtEl>
                                          <p:spTgt spid="26"/>
                                        </p:tgtEl>
                                        <p:attrNameLst>
                                          <p:attrName>ppt_x</p:attrName>
                                          <p:attrName>ppt_y</p:attrName>
                                        </p:attrNameLst>
                                      </p:cBhvr>
                                      <p:rCtr x="407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4" grpId="0" animBg="1"/>
      <p:bldP spid="25" grpId="0" animBg="1"/>
      <p:bldP spid="26"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296026" y="16589066"/>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sp>
        <p:nvSpPr>
          <p:cNvPr id="5" name="Rectangle 4">
            <a:extLst>
              <a:ext uri="{FF2B5EF4-FFF2-40B4-BE49-F238E27FC236}">
                <a16:creationId xmlns:a16="http://schemas.microsoft.com/office/drawing/2014/main" id="{38B7E3FE-F75A-40CE-B2A6-6BC2838CC6B2}"/>
              </a:ext>
            </a:extLst>
          </p:cNvPr>
          <p:cNvSpPr/>
          <p:nvPr/>
        </p:nvSpPr>
        <p:spPr>
          <a:xfrm>
            <a:off x="0" y="35"/>
            <a:ext cx="12192000" cy="7067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a:solidFill>
                  <a:schemeClr val="bg1"/>
                </a:solidFill>
                <a:latin typeface="Arial" panose="020B0604020202020204" pitchFamily="34" charset="0"/>
                <a:cs typeface="Arial" panose="020B0604020202020204" pitchFamily="34" charset="0"/>
              </a:rPr>
              <a:t>6. </a:t>
            </a:r>
            <a:r>
              <a:rPr lang="en-US" sz="4800" b="1" err="1">
                <a:solidFill>
                  <a:schemeClr val="bg1"/>
                </a:solidFill>
                <a:latin typeface="Arial" panose="020B0604020202020204" pitchFamily="34" charset="0"/>
                <a:cs typeface="Arial" panose="020B0604020202020204" pitchFamily="34" charset="0"/>
              </a:rPr>
              <a:t>Kết</a:t>
            </a:r>
            <a:r>
              <a:rPr lang="en-US" sz="4800" b="1">
                <a:solidFill>
                  <a:schemeClr val="bg1"/>
                </a:solidFill>
                <a:latin typeface="Arial" panose="020B0604020202020204" pitchFamily="34" charset="0"/>
                <a:cs typeface="Arial" panose="020B0604020202020204" pitchFamily="34" charset="0"/>
              </a:rPr>
              <a:t> quả (tt)</a:t>
            </a:r>
            <a:endParaRPr lang="vi-VN" sz="4800" b="1">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00B057B-6087-68F3-5093-43D879B05908}"/>
              </a:ext>
            </a:extLst>
          </p:cNvPr>
          <p:cNvSpPr txBox="1"/>
          <p:nvPr/>
        </p:nvSpPr>
        <p:spPr>
          <a:xfrm>
            <a:off x="4904613" y="6459993"/>
            <a:ext cx="6954775" cy="430887"/>
          </a:xfrm>
          <a:prstGeom prst="rect">
            <a:avLst/>
          </a:prstGeom>
          <a:noFill/>
        </p:spPr>
        <p:txBody>
          <a:bodyPr wrap="square">
            <a:spAutoFit/>
          </a:bodyPr>
          <a:lstStyle/>
          <a:p>
            <a:pPr algn="ctr"/>
            <a:r>
              <a:rPr lang="vi-VN" sz="2200">
                <a:solidFill>
                  <a:srgbClr val="000000"/>
                </a:solidFill>
                <a:effectLst/>
                <a:latin typeface="Arial" panose="020B0604020202020204" pitchFamily="34" charset="0"/>
                <a:ea typeface="Yu Mincho" panose="02020400000000000000" pitchFamily="18" charset="-128"/>
                <a:cs typeface="Arial" panose="020B0604020202020204" pitchFamily="34" charset="0"/>
              </a:rPr>
              <a:t>Dạng sóng của bộ vi xử lý 32 bit (từ </a:t>
            </a:r>
            <a:r>
              <a:rPr lang="en-US" sz="2200">
                <a:solidFill>
                  <a:srgbClr val="000000"/>
                </a:solidFill>
                <a:effectLst/>
                <a:latin typeface="Arial" panose="020B0604020202020204" pitchFamily="34" charset="0"/>
                <a:ea typeface="Yu Mincho" panose="02020400000000000000" pitchFamily="18" charset="-128"/>
                <a:cs typeface="Arial" panose="020B0604020202020204" pitchFamily="34" charset="0"/>
              </a:rPr>
              <a:t>24</a:t>
            </a:r>
            <a:r>
              <a:rPr lang="en-US" sz="2200">
                <a:solidFill>
                  <a:srgbClr val="000000"/>
                </a:solidFill>
                <a:latin typeface="Arial" panose="020B0604020202020204" pitchFamily="34" charset="0"/>
                <a:ea typeface="Yu Mincho" panose="02020400000000000000" pitchFamily="18" charset="-128"/>
                <a:cs typeface="Arial" panose="020B0604020202020204" pitchFamily="34" charset="0"/>
              </a:rPr>
              <a:t>0 </a:t>
            </a:r>
            <a:r>
              <a:rPr lang="vi-VN" sz="2200">
                <a:solidFill>
                  <a:srgbClr val="000000"/>
                </a:solidFill>
                <a:effectLst/>
                <a:latin typeface="Arial" panose="020B0604020202020204" pitchFamily="34" charset="0"/>
                <a:ea typeface="Yu Mincho" panose="02020400000000000000" pitchFamily="18" charset="-128"/>
                <a:cs typeface="Arial" panose="020B0604020202020204" pitchFamily="34" charset="0"/>
              </a:rPr>
              <a:t>– 480ns)</a:t>
            </a:r>
            <a:endParaRPr lang="en-US" sz="2200">
              <a:latin typeface="Arial" panose="020B0604020202020204" pitchFamily="34" charset="0"/>
              <a:cs typeface="Arial" panose="020B0604020202020204" pitchFamily="34" charset="0"/>
            </a:endParaRPr>
          </a:p>
        </p:txBody>
      </p:sp>
      <p:sp>
        <p:nvSpPr>
          <p:cNvPr id="9" name="Google Shape;592;p6">
            <a:extLst>
              <a:ext uri="{FF2B5EF4-FFF2-40B4-BE49-F238E27FC236}">
                <a16:creationId xmlns:a16="http://schemas.microsoft.com/office/drawing/2014/main" id="{B890D2FE-B645-4F2B-BC0B-62C9BF0F4C9C}"/>
              </a:ext>
            </a:extLst>
          </p:cNvPr>
          <p:cNvSpPr/>
          <p:nvPr/>
        </p:nvSpPr>
        <p:spPr>
          <a:xfrm>
            <a:off x="0" y="706819"/>
            <a:ext cx="4690872" cy="583321"/>
          </a:xfrm>
          <a:prstGeom prst="rect">
            <a:avLst/>
          </a:prstGeom>
          <a:noFill/>
          <a:ln>
            <a:noFill/>
          </a:ln>
        </p:spPr>
        <p:txBody>
          <a:bodyPr spcFirstLastPara="1" wrap="square" lIns="90000" tIns="45000" rIns="90000" bIns="45000" anchor="t" anchorCtr="0">
            <a:spAutoFit/>
          </a:bodyPr>
          <a:lstStyle/>
          <a:p>
            <a:pPr marR="0" lvl="0" rtl="0">
              <a:lnSpc>
                <a:spcPct val="100000"/>
              </a:lnSpc>
              <a:spcBef>
                <a:spcPts val="0"/>
              </a:spcBef>
              <a:spcAft>
                <a:spcPts val="0"/>
              </a:spcAft>
              <a:buClr>
                <a:srgbClr val="000000"/>
              </a:buClr>
              <a:buSzPts val="2400"/>
            </a:pPr>
            <a:r>
              <a:rPr lang="en-US" sz="3200" b="1" err="1">
                <a:solidFill>
                  <a:srgbClr val="202020"/>
                </a:solidFill>
                <a:latin typeface="Arial" panose="020B0604020202020204" pitchFamily="34" charset="0"/>
                <a:ea typeface="Calibri"/>
                <a:cs typeface="Arial" panose="020B0604020202020204" pitchFamily="34" charset="0"/>
                <a:sym typeface="Calibri"/>
              </a:rPr>
              <a:t>Kết</a:t>
            </a:r>
            <a:r>
              <a:rPr lang="en-US" sz="3200" b="1">
                <a:solidFill>
                  <a:srgbClr val="202020"/>
                </a:solidFill>
                <a:latin typeface="Arial" panose="020B0604020202020204" pitchFamily="34" charset="0"/>
                <a:ea typeface="Calibri"/>
                <a:cs typeface="Arial" panose="020B0604020202020204" pitchFamily="34" charset="0"/>
                <a:sym typeface="Calibri"/>
              </a:rPr>
              <a:t> </a:t>
            </a:r>
            <a:r>
              <a:rPr lang="en-US" sz="3200" b="1" err="1">
                <a:solidFill>
                  <a:srgbClr val="202020"/>
                </a:solidFill>
                <a:latin typeface="Arial" panose="020B0604020202020204" pitchFamily="34" charset="0"/>
                <a:ea typeface="Calibri"/>
                <a:cs typeface="Arial" panose="020B0604020202020204" pitchFamily="34" charset="0"/>
                <a:sym typeface="Calibri"/>
              </a:rPr>
              <a:t>quả</a:t>
            </a:r>
            <a:r>
              <a:rPr lang="en-US" sz="3200" b="1">
                <a:solidFill>
                  <a:srgbClr val="202020"/>
                </a:solidFill>
                <a:latin typeface="Arial" panose="020B0604020202020204" pitchFamily="34" charset="0"/>
                <a:ea typeface="Calibri"/>
                <a:cs typeface="Arial" panose="020B0604020202020204" pitchFamily="34" charset="0"/>
                <a:sym typeface="Calibri"/>
              </a:rPr>
              <a:t> </a:t>
            </a:r>
            <a:r>
              <a:rPr lang="en-US" sz="3200" b="1" err="1">
                <a:solidFill>
                  <a:srgbClr val="202020"/>
                </a:solidFill>
                <a:latin typeface="Arial" panose="020B0604020202020204" pitchFamily="34" charset="0"/>
                <a:ea typeface="Calibri"/>
                <a:cs typeface="Arial" panose="020B0604020202020204" pitchFamily="34" charset="0"/>
                <a:sym typeface="Calibri"/>
              </a:rPr>
              <a:t>toàn</a:t>
            </a:r>
            <a:r>
              <a:rPr lang="en-US" sz="3200" b="1">
                <a:solidFill>
                  <a:srgbClr val="202020"/>
                </a:solidFill>
                <a:latin typeface="Arial" panose="020B0604020202020204" pitchFamily="34" charset="0"/>
                <a:ea typeface="Calibri"/>
                <a:cs typeface="Arial" panose="020B0604020202020204" pitchFamily="34" charset="0"/>
                <a:sym typeface="Calibri"/>
              </a:rPr>
              <a:t> </a:t>
            </a:r>
            <a:r>
              <a:rPr lang="en-US" sz="3200" b="1" err="1">
                <a:solidFill>
                  <a:srgbClr val="202020"/>
                </a:solidFill>
                <a:latin typeface="Arial" panose="020B0604020202020204" pitchFamily="34" charset="0"/>
                <a:ea typeface="Calibri"/>
                <a:cs typeface="Arial" panose="020B0604020202020204" pitchFamily="34" charset="0"/>
                <a:sym typeface="Calibri"/>
              </a:rPr>
              <a:t>hệ</a:t>
            </a:r>
            <a:r>
              <a:rPr lang="en-US" sz="3200" b="1">
                <a:solidFill>
                  <a:srgbClr val="202020"/>
                </a:solidFill>
                <a:latin typeface="Arial" panose="020B0604020202020204" pitchFamily="34" charset="0"/>
                <a:ea typeface="Calibri"/>
                <a:cs typeface="Arial" panose="020B0604020202020204" pitchFamily="34" charset="0"/>
                <a:sym typeface="Calibri"/>
              </a:rPr>
              <a:t> </a:t>
            </a:r>
            <a:r>
              <a:rPr lang="en-US" sz="3200" b="1" err="1">
                <a:solidFill>
                  <a:srgbClr val="202020"/>
                </a:solidFill>
                <a:latin typeface="Arial" panose="020B0604020202020204" pitchFamily="34" charset="0"/>
                <a:ea typeface="Calibri"/>
                <a:cs typeface="Arial" panose="020B0604020202020204" pitchFamily="34" charset="0"/>
                <a:sym typeface="Calibri"/>
              </a:rPr>
              <a:t>thống</a:t>
            </a:r>
            <a:endParaRPr sz="3200" b="0" i="0" u="none" strike="noStrike" cap="none">
              <a:solidFill>
                <a:srgbClr val="202020"/>
              </a:solidFill>
              <a:latin typeface="Arial" panose="020B0604020202020204" pitchFamily="34" charset="0"/>
              <a:ea typeface="Arial"/>
              <a:cs typeface="Arial" panose="020B0604020202020204" pitchFamily="34" charset="0"/>
              <a:sym typeface="Arial"/>
            </a:endParaRPr>
          </a:p>
        </p:txBody>
      </p:sp>
      <p:sp>
        <p:nvSpPr>
          <p:cNvPr id="10" name="Slide Number Placeholder 2">
            <a:extLst>
              <a:ext uri="{FF2B5EF4-FFF2-40B4-BE49-F238E27FC236}">
                <a16:creationId xmlns:a16="http://schemas.microsoft.com/office/drawing/2014/main" id="{AA842499-9DF9-42F0-A508-33CE7546CEA6}"/>
              </a:ext>
            </a:extLst>
          </p:cNvPr>
          <p:cNvSpPr>
            <a:spLocks noGrp="1"/>
          </p:cNvSpPr>
          <p:nvPr>
            <p:ph type="sldNum" sz="quarter" idx="12"/>
          </p:nvPr>
        </p:nvSpPr>
        <p:spPr>
          <a:xfrm>
            <a:off x="0" y="6492875"/>
            <a:ext cx="2743200" cy="365125"/>
          </a:xfrm>
        </p:spPr>
        <p:txBody>
          <a:bodyPr/>
          <a:lstStyle/>
          <a:p>
            <a:pPr algn="l"/>
            <a:fld id="{94729846-989D-4649-8342-808EBD0F27F4}" type="slidenum">
              <a:rPr lang="vi-VN" sz="1400" b="1" smtClean="0">
                <a:effectLst>
                  <a:outerShdw blurRad="38100" dist="38100" dir="2700000" algn="tl">
                    <a:srgbClr val="000000">
                      <a:alpha val="43137"/>
                    </a:srgbClr>
                  </a:outerShdw>
                </a:effectLst>
              </a:rPr>
              <a:pPr algn="l"/>
              <a:t>20</a:t>
            </a:fld>
            <a:endParaRPr lang="vi-VN" sz="1400" b="1">
              <a:effectLst>
                <a:outerShdw blurRad="38100" dist="38100" dir="2700000" algn="tl">
                  <a:srgbClr val="000000">
                    <a:alpha val="43137"/>
                  </a:srgbClr>
                </a:outerShdw>
              </a:effectLst>
            </a:endParaRPr>
          </a:p>
        </p:txBody>
      </p:sp>
      <p:pic>
        <p:nvPicPr>
          <p:cNvPr id="12" name="Picture 11">
            <a:extLst>
              <a:ext uri="{FF2B5EF4-FFF2-40B4-BE49-F238E27FC236}">
                <a16:creationId xmlns:a16="http://schemas.microsoft.com/office/drawing/2014/main" id="{011357ED-F2C6-48DA-9DD1-D325A3DCB3EC}"/>
              </a:ext>
            </a:extLst>
          </p:cNvPr>
          <p:cNvPicPr>
            <a:picLocks noChangeAspect="1"/>
          </p:cNvPicPr>
          <p:nvPr/>
        </p:nvPicPr>
        <p:blipFill>
          <a:blip r:embed="rId3"/>
          <a:stretch>
            <a:fillRect/>
          </a:stretch>
        </p:blipFill>
        <p:spPr>
          <a:xfrm>
            <a:off x="4572001" y="706818"/>
            <a:ext cx="7620000" cy="5839741"/>
          </a:xfrm>
          <a:prstGeom prst="rect">
            <a:avLst/>
          </a:prstGeom>
        </p:spPr>
      </p:pic>
      <p:pic>
        <p:nvPicPr>
          <p:cNvPr id="11" name="Picture 10">
            <a:extLst>
              <a:ext uri="{FF2B5EF4-FFF2-40B4-BE49-F238E27FC236}">
                <a16:creationId xmlns:a16="http://schemas.microsoft.com/office/drawing/2014/main" id="{6043B74E-6B28-4590-B622-3FDBA51A8232}"/>
              </a:ext>
            </a:extLst>
          </p:cNvPr>
          <p:cNvPicPr>
            <a:picLocks noChangeAspect="1"/>
          </p:cNvPicPr>
          <p:nvPr/>
        </p:nvPicPr>
        <p:blipFill>
          <a:blip r:embed="rId4"/>
          <a:stretch>
            <a:fillRect/>
          </a:stretch>
        </p:blipFill>
        <p:spPr>
          <a:xfrm>
            <a:off x="1018532" y="1248009"/>
            <a:ext cx="2572109" cy="5325218"/>
          </a:xfrm>
          <a:prstGeom prst="rect">
            <a:avLst/>
          </a:prstGeom>
        </p:spPr>
      </p:pic>
    </p:spTree>
    <p:extLst>
      <p:ext uri="{BB962C8B-B14F-4D97-AF65-F5344CB8AC3E}">
        <p14:creationId xmlns:p14="http://schemas.microsoft.com/office/powerpoint/2010/main" val="3682529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296026" y="16589066"/>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sp>
        <p:nvSpPr>
          <p:cNvPr id="5" name="Rectangle 4">
            <a:extLst>
              <a:ext uri="{FF2B5EF4-FFF2-40B4-BE49-F238E27FC236}">
                <a16:creationId xmlns:a16="http://schemas.microsoft.com/office/drawing/2014/main" id="{38B7E3FE-F75A-40CE-B2A6-6BC2838CC6B2}"/>
              </a:ext>
            </a:extLst>
          </p:cNvPr>
          <p:cNvSpPr/>
          <p:nvPr/>
        </p:nvSpPr>
        <p:spPr>
          <a:xfrm>
            <a:off x="0" y="35"/>
            <a:ext cx="12192000" cy="70678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a:solidFill>
                  <a:schemeClr val="bg1"/>
                </a:solidFill>
                <a:latin typeface="Arial" panose="020B0604020202020204" pitchFamily="34" charset="0"/>
                <a:cs typeface="Arial" panose="020B0604020202020204" pitchFamily="34" charset="0"/>
              </a:rPr>
              <a:t>7. </a:t>
            </a:r>
            <a:r>
              <a:rPr lang="en-US" sz="4800" b="1" err="1">
                <a:solidFill>
                  <a:schemeClr val="bg1"/>
                </a:solidFill>
                <a:latin typeface="Arial" panose="020B0604020202020204" pitchFamily="34" charset="0"/>
                <a:cs typeface="Arial" panose="020B0604020202020204" pitchFamily="34" charset="0"/>
              </a:rPr>
              <a:t>Kết</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luận</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và</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hướng</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phát</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triển</a:t>
            </a:r>
            <a:endParaRPr lang="vi-VN" sz="4800" b="1">
              <a:solidFill>
                <a:schemeClr val="bg1"/>
              </a:solidFill>
              <a:latin typeface="Arial" panose="020B0604020202020204" pitchFamily="34" charset="0"/>
              <a:cs typeface="Arial" panose="020B0604020202020204" pitchFamily="34" charset="0"/>
            </a:endParaRPr>
          </a:p>
        </p:txBody>
      </p:sp>
      <p:sp>
        <p:nvSpPr>
          <p:cNvPr id="3" name="Google Shape;592;p6">
            <a:extLst>
              <a:ext uri="{FF2B5EF4-FFF2-40B4-BE49-F238E27FC236}">
                <a16:creationId xmlns:a16="http://schemas.microsoft.com/office/drawing/2014/main" id="{65266128-3279-E541-FC66-12B720251388}"/>
              </a:ext>
            </a:extLst>
          </p:cNvPr>
          <p:cNvSpPr/>
          <p:nvPr/>
        </p:nvSpPr>
        <p:spPr>
          <a:xfrm>
            <a:off x="1517519" y="1021598"/>
            <a:ext cx="9156960" cy="583321"/>
          </a:xfrm>
          <a:prstGeom prst="rect">
            <a:avLst/>
          </a:prstGeom>
          <a:noFill/>
          <a:ln>
            <a:noFill/>
          </a:ln>
        </p:spPr>
        <p:txBody>
          <a:bodyPr spcFirstLastPara="1" wrap="square" lIns="90000" tIns="45000" rIns="90000" bIns="45000" anchor="t" anchorCtr="0">
            <a:spAutoFit/>
          </a:bodyPr>
          <a:lstStyle/>
          <a:p>
            <a:pPr marR="0" lvl="0" algn="ctr" rtl="0">
              <a:lnSpc>
                <a:spcPct val="100000"/>
              </a:lnSpc>
              <a:spcBef>
                <a:spcPts val="0"/>
              </a:spcBef>
              <a:spcAft>
                <a:spcPts val="0"/>
              </a:spcAft>
              <a:buClr>
                <a:srgbClr val="000000"/>
              </a:buClr>
              <a:buSzPts val="2400"/>
            </a:pPr>
            <a:r>
              <a:rPr lang="en-US" sz="3200" b="1" err="1">
                <a:solidFill>
                  <a:srgbClr val="202020"/>
                </a:solidFill>
                <a:latin typeface="Arial" panose="020B0604020202020204" pitchFamily="34" charset="0"/>
                <a:ea typeface="Calibri"/>
                <a:cs typeface="Arial" panose="020B0604020202020204" pitchFamily="34" charset="0"/>
                <a:sym typeface="Calibri"/>
              </a:rPr>
              <a:t>Kết</a:t>
            </a:r>
            <a:r>
              <a:rPr lang="en-US" sz="3200" b="1">
                <a:solidFill>
                  <a:srgbClr val="202020"/>
                </a:solidFill>
                <a:latin typeface="Arial" panose="020B0604020202020204" pitchFamily="34" charset="0"/>
                <a:ea typeface="Calibri"/>
                <a:cs typeface="Arial" panose="020B0604020202020204" pitchFamily="34" charset="0"/>
                <a:sym typeface="Calibri"/>
              </a:rPr>
              <a:t> </a:t>
            </a:r>
            <a:r>
              <a:rPr lang="en-US" sz="3200" b="1" err="1">
                <a:solidFill>
                  <a:srgbClr val="202020"/>
                </a:solidFill>
                <a:latin typeface="Arial" panose="020B0604020202020204" pitchFamily="34" charset="0"/>
                <a:ea typeface="Calibri"/>
                <a:cs typeface="Arial" panose="020B0604020202020204" pitchFamily="34" charset="0"/>
                <a:sym typeface="Calibri"/>
              </a:rPr>
              <a:t>luận</a:t>
            </a:r>
            <a:endParaRPr sz="3200" b="0" i="0" u="none" strike="noStrike" cap="none">
              <a:solidFill>
                <a:srgbClr val="202020"/>
              </a:solidFill>
              <a:latin typeface="Arial" panose="020B0604020202020204" pitchFamily="34" charset="0"/>
              <a:ea typeface="Arial"/>
              <a:cs typeface="Arial" panose="020B0604020202020204" pitchFamily="34" charset="0"/>
              <a:sym typeface="Arial"/>
            </a:endParaRPr>
          </a:p>
        </p:txBody>
      </p:sp>
      <p:sp>
        <p:nvSpPr>
          <p:cNvPr id="4" name="TextBox 3">
            <a:extLst>
              <a:ext uri="{FF2B5EF4-FFF2-40B4-BE49-F238E27FC236}">
                <a16:creationId xmlns:a16="http://schemas.microsoft.com/office/drawing/2014/main" id="{34B0EFDA-0444-C0D6-6DFF-961C5F2C8495}"/>
              </a:ext>
            </a:extLst>
          </p:cNvPr>
          <p:cNvSpPr txBox="1"/>
          <p:nvPr/>
        </p:nvSpPr>
        <p:spPr>
          <a:xfrm>
            <a:off x="1149927" y="1672048"/>
            <a:ext cx="9892145" cy="1685846"/>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ü"/>
            </a:pPr>
            <a:r>
              <a:rPr lang="vi-VN" sz="2400">
                <a:latin typeface="Arial" panose="020B0604020202020204" pitchFamily="34" charset="0"/>
                <a:cs typeface="Arial" panose="020B0604020202020204" pitchFamily="34" charset="0"/>
              </a:rPr>
              <a:t>Thiết kế được 1 bộ vi xử lý 32 bit.</a:t>
            </a:r>
          </a:p>
          <a:p>
            <a:pPr marL="342900" indent="-342900" algn="just">
              <a:lnSpc>
                <a:spcPct val="150000"/>
              </a:lnSpc>
              <a:buFont typeface="Wingdings" panose="05000000000000000000" pitchFamily="2" charset="2"/>
              <a:buChar char="ü"/>
            </a:pPr>
            <a:r>
              <a:rPr lang="vi-VN" sz="2400">
                <a:latin typeface="Arial" panose="020B0604020202020204" pitchFamily="34" charset="0"/>
                <a:cs typeface="Arial" panose="020B0604020202020204" pitchFamily="34" charset="0"/>
              </a:rPr>
              <a:t>Mô phỏng được các chức năng của các khối con trong bộ vi xử lý</a:t>
            </a:r>
            <a:r>
              <a:rPr lang="en-US" sz="2400">
                <a:latin typeface="Arial" panose="020B0604020202020204" pitchFamily="34" charset="0"/>
                <a:cs typeface="Arial" panose="020B0604020202020204" pitchFamily="34" charset="0"/>
              </a:rPr>
              <a:t>.</a:t>
            </a:r>
            <a:endParaRPr lang="vi-VN" sz="2400">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ü"/>
            </a:pPr>
            <a:r>
              <a:rPr lang="vi-VN" sz="2400">
                <a:latin typeface="Arial" panose="020B0604020202020204" pitchFamily="34" charset="0"/>
                <a:cs typeface="Arial" panose="020B0604020202020204" pitchFamily="34" charset="0"/>
              </a:rPr>
              <a:t>Mô phỏng toàn bộ hệ thống với một số lệnh cơ bản</a:t>
            </a:r>
            <a:r>
              <a:rPr lang="en-US" sz="2400">
                <a:latin typeface="Arial" panose="020B0604020202020204" pitchFamily="34" charset="0"/>
                <a:cs typeface="Arial" panose="020B0604020202020204" pitchFamily="34" charset="0"/>
              </a:rPr>
              <a:t>.</a:t>
            </a:r>
          </a:p>
        </p:txBody>
      </p:sp>
      <p:sp>
        <p:nvSpPr>
          <p:cNvPr id="6" name="Google Shape;592;p6">
            <a:extLst>
              <a:ext uri="{FF2B5EF4-FFF2-40B4-BE49-F238E27FC236}">
                <a16:creationId xmlns:a16="http://schemas.microsoft.com/office/drawing/2014/main" id="{3132EAF1-51AE-4BCA-8A9B-78AD2B60551F}"/>
              </a:ext>
            </a:extLst>
          </p:cNvPr>
          <p:cNvSpPr/>
          <p:nvPr/>
        </p:nvSpPr>
        <p:spPr>
          <a:xfrm>
            <a:off x="1563042" y="4436586"/>
            <a:ext cx="9156960" cy="583321"/>
          </a:xfrm>
          <a:prstGeom prst="rect">
            <a:avLst/>
          </a:prstGeom>
          <a:noFill/>
          <a:ln>
            <a:noFill/>
          </a:ln>
        </p:spPr>
        <p:txBody>
          <a:bodyPr spcFirstLastPara="1" wrap="square" lIns="90000" tIns="45000" rIns="90000" bIns="45000" anchor="t" anchorCtr="0">
            <a:spAutoFit/>
          </a:bodyPr>
          <a:lstStyle/>
          <a:p>
            <a:pPr marR="0" lvl="0" algn="ctr" rtl="0">
              <a:lnSpc>
                <a:spcPct val="100000"/>
              </a:lnSpc>
              <a:spcBef>
                <a:spcPts val="0"/>
              </a:spcBef>
              <a:spcAft>
                <a:spcPts val="0"/>
              </a:spcAft>
              <a:buClr>
                <a:srgbClr val="000000"/>
              </a:buClr>
              <a:buSzPts val="2400"/>
            </a:pPr>
            <a:r>
              <a:rPr lang="en-US" sz="3200" b="1" i="0" u="none" strike="noStrike" cap="none" err="1">
                <a:solidFill>
                  <a:srgbClr val="202020"/>
                </a:solidFill>
                <a:latin typeface="Arial" panose="020B0604020202020204" pitchFamily="34" charset="0"/>
                <a:ea typeface="Arial"/>
                <a:cs typeface="Arial" panose="020B0604020202020204" pitchFamily="34" charset="0"/>
                <a:sym typeface="Calibri"/>
              </a:rPr>
              <a:t>Hướng</a:t>
            </a:r>
            <a:r>
              <a:rPr lang="en-US" sz="3200" b="1" i="0" u="none" strike="noStrike" cap="none">
                <a:solidFill>
                  <a:srgbClr val="202020"/>
                </a:solidFill>
                <a:latin typeface="Arial" panose="020B0604020202020204" pitchFamily="34" charset="0"/>
                <a:ea typeface="Arial"/>
                <a:cs typeface="Arial" panose="020B0604020202020204" pitchFamily="34" charset="0"/>
                <a:sym typeface="Calibri"/>
              </a:rPr>
              <a:t> </a:t>
            </a:r>
            <a:r>
              <a:rPr lang="en-US" sz="3200" b="1" i="0" u="none" strike="noStrike" cap="none" err="1">
                <a:solidFill>
                  <a:srgbClr val="202020"/>
                </a:solidFill>
                <a:latin typeface="Arial" panose="020B0604020202020204" pitchFamily="34" charset="0"/>
                <a:ea typeface="Arial"/>
                <a:cs typeface="Arial" panose="020B0604020202020204" pitchFamily="34" charset="0"/>
                <a:sym typeface="Calibri"/>
              </a:rPr>
              <a:t>phát</a:t>
            </a:r>
            <a:r>
              <a:rPr lang="en-US" sz="3200" b="1" i="0" u="none" strike="noStrike" cap="none">
                <a:solidFill>
                  <a:srgbClr val="202020"/>
                </a:solidFill>
                <a:latin typeface="Arial" panose="020B0604020202020204" pitchFamily="34" charset="0"/>
                <a:ea typeface="Arial"/>
                <a:cs typeface="Arial" panose="020B0604020202020204" pitchFamily="34" charset="0"/>
                <a:sym typeface="Calibri"/>
              </a:rPr>
              <a:t> </a:t>
            </a:r>
            <a:r>
              <a:rPr lang="en-US" sz="3200" b="1" i="0" u="none" strike="noStrike" cap="none" err="1">
                <a:solidFill>
                  <a:srgbClr val="202020"/>
                </a:solidFill>
                <a:latin typeface="Arial" panose="020B0604020202020204" pitchFamily="34" charset="0"/>
                <a:ea typeface="Arial"/>
                <a:cs typeface="Arial" panose="020B0604020202020204" pitchFamily="34" charset="0"/>
                <a:sym typeface="Calibri"/>
              </a:rPr>
              <a:t>triển</a:t>
            </a:r>
            <a:endParaRPr sz="3200" b="0" i="0" u="none" strike="noStrike" cap="none">
              <a:solidFill>
                <a:srgbClr val="202020"/>
              </a:solidFill>
              <a:latin typeface="Arial" panose="020B0604020202020204" pitchFamily="34" charset="0"/>
              <a:ea typeface="Arial"/>
              <a:cs typeface="Arial" panose="020B0604020202020204" pitchFamily="34" charset="0"/>
              <a:sym typeface="Arial"/>
            </a:endParaRPr>
          </a:p>
        </p:txBody>
      </p:sp>
      <p:sp>
        <p:nvSpPr>
          <p:cNvPr id="7" name="TextBox 6">
            <a:extLst>
              <a:ext uri="{FF2B5EF4-FFF2-40B4-BE49-F238E27FC236}">
                <a16:creationId xmlns:a16="http://schemas.microsoft.com/office/drawing/2014/main" id="{2571F41A-1543-439D-AA58-0F8759940BC0}"/>
              </a:ext>
            </a:extLst>
          </p:cNvPr>
          <p:cNvSpPr txBox="1"/>
          <p:nvPr/>
        </p:nvSpPr>
        <p:spPr>
          <a:xfrm>
            <a:off x="1149927" y="5089337"/>
            <a:ext cx="10438411" cy="104522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vi-VN" sz="2200">
                <a:effectLst/>
                <a:latin typeface="Arial" panose="020B0604020202020204" pitchFamily="34" charset="0"/>
                <a:ea typeface="Yu Mincho" panose="02020400000000000000" pitchFamily="18" charset="-128"/>
                <a:cs typeface="Arial" panose="020B0604020202020204" pitchFamily="34" charset="0"/>
              </a:rPr>
              <a:t>Mô phỏng với nhiều lệnh hơn.</a:t>
            </a:r>
          </a:p>
          <a:p>
            <a:pPr marL="342900" indent="-342900">
              <a:lnSpc>
                <a:spcPct val="150000"/>
              </a:lnSpc>
              <a:buFont typeface="Wingdings" panose="05000000000000000000" pitchFamily="2" charset="2"/>
              <a:buChar char="Ø"/>
            </a:pPr>
            <a:r>
              <a:rPr lang="vi-VN" sz="2200">
                <a:latin typeface="Arial" panose="020B0604020202020204" pitchFamily="34" charset="0"/>
                <a:ea typeface="Yu Mincho" panose="02020400000000000000" pitchFamily="18" charset="-128"/>
                <a:cs typeface="Arial" panose="020B0604020202020204" pitchFamily="34" charset="0"/>
              </a:rPr>
              <a:t>Nhúng lên kit FPGA để kiểm tra tín hiệu và chức năng trên thực tế.</a:t>
            </a:r>
            <a:endParaRPr lang="vi-VN" sz="2200">
              <a:effectLst/>
              <a:latin typeface="Arial" panose="020B0604020202020204" pitchFamily="34" charset="0"/>
              <a:ea typeface="Yu Mincho" panose="02020400000000000000" pitchFamily="18" charset="-128"/>
              <a:cs typeface="Arial" panose="020B0604020202020204" pitchFamily="34" charset="0"/>
            </a:endParaRPr>
          </a:p>
        </p:txBody>
      </p:sp>
      <p:sp>
        <p:nvSpPr>
          <p:cNvPr id="9" name="Slide Number Placeholder 2">
            <a:extLst>
              <a:ext uri="{FF2B5EF4-FFF2-40B4-BE49-F238E27FC236}">
                <a16:creationId xmlns:a16="http://schemas.microsoft.com/office/drawing/2014/main" id="{1E92F9C1-0989-4232-AE51-B9D7486BAD23}"/>
              </a:ext>
            </a:extLst>
          </p:cNvPr>
          <p:cNvSpPr>
            <a:spLocks noGrp="1"/>
          </p:cNvSpPr>
          <p:nvPr>
            <p:ph type="sldNum" sz="quarter" idx="12"/>
          </p:nvPr>
        </p:nvSpPr>
        <p:spPr>
          <a:xfrm>
            <a:off x="9448800" y="6467046"/>
            <a:ext cx="2743200" cy="365125"/>
          </a:xfrm>
        </p:spPr>
        <p:txBody>
          <a:bodyPr/>
          <a:lstStyle/>
          <a:p>
            <a:fld id="{94729846-989D-4649-8342-808EBD0F27F4}" type="slidenum">
              <a:rPr lang="vi-VN" sz="1400" b="1" smtClean="0">
                <a:effectLst>
                  <a:outerShdw blurRad="38100" dist="38100" dir="2700000" algn="tl">
                    <a:srgbClr val="000000">
                      <a:alpha val="43137"/>
                    </a:srgbClr>
                  </a:outerShdw>
                </a:effectLst>
              </a:rPr>
              <a:t>21</a:t>
            </a:fld>
            <a:endParaRPr lang="vi-VN" sz="1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38513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296026" y="16589066"/>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sp>
        <p:nvSpPr>
          <p:cNvPr id="5" name="Rectangle 4">
            <a:extLst>
              <a:ext uri="{FF2B5EF4-FFF2-40B4-BE49-F238E27FC236}">
                <a16:creationId xmlns:a16="http://schemas.microsoft.com/office/drawing/2014/main" id="{38B7E3FE-F75A-40CE-B2A6-6BC2838CC6B2}"/>
              </a:ext>
            </a:extLst>
          </p:cNvPr>
          <p:cNvSpPr/>
          <p:nvPr/>
        </p:nvSpPr>
        <p:spPr>
          <a:xfrm>
            <a:off x="0" y="1935496"/>
            <a:ext cx="12192000" cy="298700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6000" b="1">
                <a:solidFill>
                  <a:schemeClr val="bg1"/>
                </a:solidFill>
                <a:cs typeface="Calibri" panose="020F0502020204030204" pitchFamily="34" charset="0"/>
              </a:rPr>
              <a:t>Cảm ơn Quý Thầy Cô </a:t>
            </a:r>
            <a:br>
              <a:rPr lang="vi-VN" sz="6000" b="1">
                <a:solidFill>
                  <a:schemeClr val="bg1"/>
                </a:solidFill>
                <a:cs typeface="Calibri" panose="020F0502020204030204" pitchFamily="34" charset="0"/>
              </a:rPr>
            </a:br>
            <a:r>
              <a:rPr lang="vi-VN" sz="6000" b="1">
                <a:solidFill>
                  <a:schemeClr val="bg1"/>
                </a:solidFill>
                <a:cs typeface="Calibri" panose="020F0502020204030204" pitchFamily="34" charset="0"/>
              </a:rPr>
              <a:t>và các bạn đã lắng nghe !</a:t>
            </a:r>
          </a:p>
        </p:txBody>
      </p:sp>
    </p:spTree>
    <p:extLst>
      <p:ext uri="{BB962C8B-B14F-4D97-AF65-F5344CB8AC3E}">
        <p14:creationId xmlns:p14="http://schemas.microsoft.com/office/powerpoint/2010/main" val="3482401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296026" y="16589066"/>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sp>
        <p:nvSpPr>
          <p:cNvPr id="5" name="Rectangle 4">
            <a:extLst>
              <a:ext uri="{FF2B5EF4-FFF2-40B4-BE49-F238E27FC236}">
                <a16:creationId xmlns:a16="http://schemas.microsoft.com/office/drawing/2014/main" id="{38B7E3FE-F75A-40CE-B2A6-6BC2838CC6B2}"/>
              </a:ext>
            </a:extLst>
          </p:cNvPr>
          <p:cNvSpPr/>
          <p:nvPr/>
        </p:nvSpPr>
        <p:spPr>
          <a:xfrm>
            <a:off x="0" y="35"/>
            <a:ext cx="12192000" cy="73148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a:solidFill>
                  <a:schemeClr val="bg1"/>
                </a:solidFill>
                <a:latin typeface="Arial" panose="020B0604020202020204" pitchFamily="34" charset="0"/>
                <a:cs typeface="Arial" panose="020B0604020202020204" pitchFamily="34" charset="0"/>
              </a:rPr>
              <a:t>1. </a:t>
            </a:r>
            <a:r>
              <a:rPr lang="en-US" sz="4800" b="1" err="1">
                <a:solidFill>
                  <a:schemeClr val="bg1"/>
                </a:solidFill>
                <a:latin typeface="Arial" panose="020B0604020202020204" pitchFamily="34" charset="0"/>
                <a:cs typeface="Arial" panose="020B0604020202020204" pitchFamily="34" charset="0"/>
              </a:rPr>
              <a:t>Giới</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thiệu</a:t>
            </a:r>
            <a:endParaRPr lang="vi-VN" sz="4800" b="1">
              <a:solidFill>
                <a:schemeClr val="bg1"/>
              </a:solidFill>
              <a:latin typeface="Arial" panose="020B0604020202020204" pitchFamily="34" charset="0"/>
              <a:cs typeface="Arial" panose="020B0604020202020204" pitchFamily="34" charset="0"/>
            </a:endParaRPr>
          </a:p>
        </p:txBody>
      </p:sp>
      <p:sp>
        <p:nvSpPr>
          <p:cNvPr id="33" name="Google Shape;574;p5">
            <a:extLst>
              <a:ext uri="{FF2B5EF4-FFF2-40B4-BE49-F238E27FC236}">
                <a16:creationId xmlns:a16="http://schemas.microsoft.com/office/drawing/2014/main" id="{CE14A4DE-F8CB-B0E4-5337-F5814AAA9333}"/>
              </a:ext>
            </a:extLst>
          </p:cNvPr>
          <p:cNvSpPr/>
          <p:nvPr/>
        </p:nvSpPr>
        <p:spPr>
          <a:xfrm>
            <a:off x="766440" y="1831518"/>
            <a:ext cx="2146680" cy="2145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panose="020B0604020202020204" pitchFamily="34" charset="0"/>
              <a:sym typeface="Arial"/>
            </a:endParaRPr>
          </a:p>
        </p:txBody>
      </p:sp>
      <p:sp>
        <p:nvSpPr>
          <p:cNvPr id="34" name="Google Shape;575;p5">
            <a:extLst>
              <a:ext uri="{FF2B5EF4-FFF2-40B4-BE49-F238E27FC236}">
                <a16:creationId xmlns:a16="http://schemas.microsoft.com/office/drawing/2014/main" id="{A287CD7E-D53B-A52A-864E-B51C675FDA9D}"/>
              </a:ext>
            </a:extLst>
          </p:cNvPr>
          <p:cNvSpPr/>
          <p:nvPr/>
        </p:nvSpPr>
        <p:spPr>
          <a:xfrm>
            <a:off x="2876040" y="3965238"/>
            <a:ext cx="2184840" cy="2145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panose="020B0604020202020204" pitchFamily="34" charset="0"/>
              <a:sym typeface="Arial"/>
            </a:endParaRPr>
          </a:p>
        </p:txBody>
      </p:sp>
      <p:sp>
        <p:nvSpPr>
          <p:cNvPr id="35" name="Google Shape;576;p5">
            <a:extLst>
              <a:ext uri="{FF2B5EF4-FFF2-40B4-BE49-F238E27FC236}">
                <a16:creationId xmlns:a16="http://schemas.microsoft.com/office/drawing/2014/main" id="{10F070EE-032B-4E74-4124-A8434BBEBEC7}"/>
              </a:ext>
            </a:extLst>
          </p:cNvPr>
          <p:cNvSpPr/>
          <p:nvPr/>
        </p:nvSpPr>
        <p:spPr>
          <a:xfrm>
            <a:off x="5019480" y="1817838"/>
            <a:ext cx="2174760" cy="2145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panose="020B0604020202020204" pitchFamily="34" charset="0"/>
              <a:sym typeface="Arial"/>
            </a:endParaRPr>
          </a:p>
        </p:txBody>
      </p:sp>
      <p:sp>
        <p:nvSpPr>
          <p:cNvPr id="36" name="Google Shape;577;p5">
            <a:extLst>
              <a:ext uri="{FF2B5EF4-FFF2-40B4-BE49-F238E27FC236}">
                <a16:creationId xmlns:a16="http://schemas.microsoft.com/office/drawing/2014/main" id="{4832A01A-5D2E-8D5F-DCC4-58792B563BCB}"/>
              </a:ext>
            </a:extLst>
          </p:cNvPr>
          <p:cNvSpPr/>
          <p:nvPr/>
        </p:nvSpPr>
        <p:spPr>
          <a:xfrm>
            <a:off x="9276840" y="1829718"/>
            <a:ext cx="2183400" cy="214524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panose="020B0604020202020204" pitchFamily="34" charset="0"/>
              <a:sym typeface="Arial"/>
            </a:endParaRPr>
          </a:p>
        </p:txBody>
      </p:sp>
      <p:sp>
        <p:nvSpPr>
          <p:cNvPr id="37" name="Google Shape;578;p5">
            <a:extLst>
              <a:ext uri="{FF2B5EF4-FFF2-40B4-BE49-F238E27FC236}">
                <a16:creationId xmlns:a16="http://schemas.microsoft.com/office/drawing/2014/main" id="{2F016E15-B02E-2E2D-1E18-6B8F913FAFE1}"/>
              </a:ext>
            </a:extLst>
          </p:cNvPr>
          <p:cNvSpPr/>
          <p:nvPr/>
        </p:nvSpPr>
        <p:spPr>
          <a:xfrm>
            <a:off x="927360" y="4437918"/>
            <a:ext cx="1809360" cy="977275"/>
          </a:xfrm>
          <a:prstGeom prst="rect">
            <a:avLst/>
          </a:prstGeom>
          <a:noFill/>
          <a:ln>
            <a:noFill/>
          </a:ln>
        </p:spPr>
        <p:txBody>
          <a:bodyPr spcFirstLastPara="1" wrap="square" lIns="90000" tIns="45000" rIns="90000" bIns="45000" anchor="t" anchorCtr="0">
            <a:spAutoFit/>
          </a:bodyPr>
          <a:lstStyle/>
          <a:p>
            <a:pPr marL="0" marR="0" lvl="0" indent="0" algn="l" rtl="0">
              <a:lnSpc>
                <a:spcPct val="120000"/>
              </a:lnSpc>
              <a:spcBef>
                <a:spcPts val="0"/>
              </a:spcBef>
              <a:spcAft>
                <a:spcPts val="0"/>
              </a:spcAft>
              <a:buClr>
                <a:srgbClr val="000000"/>
              </a:buClr>
              <a:buSzPts val="1200"/>
              <a:buFont typeface="Arial"/>
              <a:buNone/>
            </a:pPr>
            <a:r>
              <a:rPr lang="en-US" sz="1200" b="0" i="0" u="none" strike="noStrike" cap="none">
                <a:solidFill>
                  <a:srgbClr val="FFFFFF"/>
                </a:solidFill>
                <a:latin typeface="Arial" panose="020B0604020202020204" pitchFamily="34" charset="0"/>
                <a:ea typeface="Arial"/>
                <a:cs typeface="Arial" panose="020B0604020202020204" pitchFamily="34" charset="0"/>
                <a:sym typeface="Arial"/>
              </a:rPr>
              <a:t>click to add your text here click to add your text here click to add your text here.</a:t>
            </a:r>
            <a:endParaRPr sz="1200" b="0" i="0" u="none" strike="noStrike" cap="none">
              <a:solidFill>
                <a:schemeClr val="dk1"/>
              </a:solidFill>
              <a:latin typeface="Arial" panose="020B0604020202020204" pitchFamily="34" charset="0"/>
              <a:ea typeface="Arial"/>
              <a:cs typeface="Arial" panose="020B0604020202020204" pitchFamily="34" charset="0"/>
              <a:sym typeface="Arial"/>
            </a:endParaRPr>
          </a:p>
        </p:txBody>
      </p:sp>
      <p:grpSp>
        <p:nvGrpSpPr>
          <p:cNvPr id="38" name="Google Shape;579;p5">
            <a:extLst>
              <a:ext uri="{FF2B5EF4-FFF2-40B4-BE49-F238E27FC236}">
                <a16:creationId xmlns:a16="http://schemas.microsoft.com/office/drawing/2014/main" id="{50333948-4381-A599-1721-50CFD1C47905}"/>
              </a:ext>
            </a:extLst>
          </p:cNvPr>
          <p:cNvGrpSpPr/>
          <p:nvPr/>
        </p:nvGrpSpPr>
        <p:grpSpPr>
          <a:xfrm>
            <a:off x="5405999" y="1230879"/>
            <a:ext cx="6566880" cy="2134997"/>
            <a:chOff x="5411417" y="1181001"/>
            <a:chExt cx="6033600" cy="2134997"/>
          </a:xfrm>
        </p:grpSpPr>
        <p:sp>
          <p:nvSpPr>
            <p:cNvPr id="39" name="Google Shape;580;p5">
              <a:extLst>
                <a:ext uri="{FF2B5EF4-FFF2-40B4-BE49-F238E27FC236}">
                  <a16:creationId xmlns:a16="http://schemas.microsoft.com/office/drawing/2014/main" id="{6F1AF236-09E3-A545-44AA-FE9B0225F528}"/>
                </a:ext>
              </a:extLst>
            </p:cNvPr>
            <p:cNvSpPr/>
            <p:nvPr/>
          </p:nvSpPr>
          <p:spPr>
            <a:xfrm>
              <a:off x="5411417" y="1221878"/>
              <a:ext cx="6033600" cy="209412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panose="020B0604020202020204" pitchFamily="34" charset="0"/>
                <a:sym typeface="Arial"/>
              </a:endParaRPr>
            </a:p>
          </p:txBody>
        </p:sp>
        <p:sp>
          <p:nvSpPr>
            <p:cNvPr id="40" name="Google Shape;581;p5">
              <a:extLst>
                <a:ext uri="{FF2B5EF4-FFF2-40B4-BE49-F238E27FC236}">
                  <a16:creationId xmlns:a16="http://schemas.microsoft.com/office/drawing/2014/main" id="{B99B2235-17F0-F23F-CE25-87EAEFBE7F63}"/>
                </a:ext>
              </a:extLst>
            </p:cNvPr>
            <p:cNvSpPr/>
            <p:nvPr/>
          </p:nvSpPr>
          <p:spPr>
            <a:xfrm>
              <a:off x="5454956" y="1181001"/>
              <a:ext cx="5864657" cy="2122204"/>
            </a:xfrm>
            <a:prstGeom prst="rect">
              <a:avLst/>
            </a:prstGeom>
            <a:solidFill>
              <a:schemeClr val="accent4">
                <a:lumMod val="20000"/>
                <a:lumOff val="80000"/>
              </a:schemeClr>
            </a:solidFill>
            <a:ln>
              <a:noFill/>
            </a:ln>
          </p:spPr>
          <p:txBody>
            <a:bodyPr spcFirstLastPara="1" wrap="square" lIns="90000" tIns="45000" rIns="90000" bIns="45000" anchor="t" anchorCtr="0">
              <a:spAutoFit/>
            </a:bodyPr>
            <a:lstStyle/>
            <a:p>
              <a:pPr marL="0" marR="0" lvl="0" indent="0" algn="just" rtl="0">
                <a:lnSpc>
                  <a:spcPct val="120000"/>
                </a:lnSpc>
                <a:spcBef>
                  <a:spcPts val="0"/>
                </a:spcBef>
                <a:spcAft>
                  <a:spcPts val="0"/>
                </a:spcAft>
                <a:buClr>
                  <a:srgbClr val="000000"/>
                </a:buClr>
                <a:buSzPts val="2000"/>
                <a:buFont typeface="Arial"/>
                <a:buNone/>
              </a:pPr>
              <a:r>
                <a:rPr lang="en-US" sz="2200" err="1">
                  <a:solidFill>
                    <a:srgbClr val="002060"/>
                  </a:solidFill>
                  <a:latin typeface="Arial" panose="020B0604020202020204" pitchFamily="34" charset="0"/>
                  <a:cs typeface="Arial" panose="020B0604020202020204" pitchFamily="34" charset="0"/>
                </a:rPr>
                <a:t>Thế</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giới</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hiện</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đại</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đang</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chứng</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kiến</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một</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giai</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đoạn</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phát</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triển</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công</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nghệ</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mạnh</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mẽ</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đặc</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biệt</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là</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trong</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ngành</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công</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nghệ</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bán</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dẫn</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đóng</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vai</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trò</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quan</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trọng</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trong</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nền</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kinh</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tế</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và</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sự</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phát</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triển</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công</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nghệ</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toàn</a:t>
              </a:r>
              <a:r>
                <a:rPr lang="en-US" sz="2200">
                  <a:solidFill>
                    <a:srgbClr val="002060"/>
                  </a:solidFill>
                  <a:latin typeface="Arial" panose="020B0604020202020204" pitchFamily="34" charset="0"/>
                  <a:cs typeface="Arial" panose="020B0604020202020204" pitchFamily="34" charset="0"/>
                </a:rPr>
                <a:t> </a:t>
              </a:r>
              <a:r>
                <a:rPr lang="en-US" sz="2200" err="1">
                  <a:solidFill>
                    <a:srgbClr val="002060"/>
                  </a:solidFill>
                  <a:latin typeface="Arial" panose="020B0604020202020204" pitchFamily="34" charset="0"/>
                  <a:cs typeface="Arial" panose="020B0604020202020204" pitchFamily="34" charset="0"/>
                </a:rPr>
                <a:t>cầu</a:t>
              </a:r>
              <a:r>
                <a:rPr lang="en-US" sz="2200">
                  <a:solidFill>
                    <a:srgbClr val="002060"/>
                  </a:solidFill>
                  <a:latin typeface="Arial" panose="020B0604020202020204" pitchFamily="34" charset="0"/>
                  <a:cs typeface="Arial" panose="020B0604020202020204" pitchFamily="34" charset="0"/>
                </a:rPr>
                <a:t>.</a:t>
              </a:r>
              <a:endParaRPr lang="en-US" sz="2200" b="0" i="0" u="none" strike="noStrike" cap="none">
                <a:solidFill>
                  <a:srgbClr val="002060"/>
                </a:solidFill>
                <a:latin typeface="Arial" panose="020B0604020202020204" pitchFamily="34" charset="0"/>
                <a:ea typeface="Arial"/>
                <a:cs typeface="Arial" panose="020B0604020202020204" pitchFamily="34" charset="0"/>
                <a:sym typeface="Arial"/>
              </a:endParaRPr>
            </a:p>
          </p:txBody>
        </p:sp>
      </p:grpSp>
      <p:sp>
        <p:nvSpPr>
          <p:cNvPr id="41" name="Google Shape;582;p5">
            <a:extLst>
              <a:ext uri="{FF2B5EF4-FFF2-40B4-BE49-F238E27FC236}">
                <a16:creationId xmlns:a16="http://schemas.microsoft.com/office/drawing/2014/main" id="{3A457BF4-A946-15D6-A69C-BDE441F98574}"/>
              </a:ext>
            </a:extLst>
          </p:cNvPr>
          <p:cNvSpPr/>
          <p:nvPr/>
        </p:nvSpPr>
        <p:spPr>
          <a:xfrm>
            <a:off x="8149680" y="4411278"/>
            <a:ext cx="3238200" cy="39528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panose="020B0604020202020204" pitchFamily="34" charset="0"/>
              <a:ea typeface="Arial"/>
              <a:cs typeface="Arial" panose="020B0604020202020204" pitchFamily="34" charset="0"/>
              <a:sym typeface="Arial"/>
            </a:endParaRPr>
          </a:p>
        </p:txBody>
      </p:sp>
      <p:pic>
        <p:nvPicPr>
          <p:cNvPr id="42" name="Picture 10" descr="Image result for chuyển đổi số">
            <a:extLst>
              <a:ext uri="{FF2B5EF4-FFF2-40B4-BE49-F238E27FC236}">
                <a16:creationId xmlns:a16="http://schemas.microsoft.com/office/drawing/2014/main" id="{E060D99F-C84F-840A-8D46-3F6BF7E9E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2720" y="3656226"/>
            <a:ext cx="6566880" cy="261851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62649891-D72F-C490-4EEE-CFD7D5C351A1}"/>
              </a:ext>
            </a:extLst>
          </p:cNvPr>
          <p:cNvPicPr>
            <a:picLocks noChangeAspect="1"/>
          </p:cNvPicPr>
          <p:nvPr/>
        </p:nvPicPr>
        <p:blipFill>
          <a:blip r:embed="rId4"/>
          <a:stretch>
            <a:fillRect/>
          </a:stretch>
        </p:blipFill>
        <p:spPr>
          <a:xfrm>
            <a:off x="205027" y="3656226"/>
            <a:ext cx="4968389" cy="2618510"/>
          </a:xfrm>
          <a:prstGeom prst="rect">
            <a:avLst/>
          </a:prstGeom>
        </p:spPr>
      </p:pic>
      <p:pic>
        <p:nvPicPr>
          <p:cNvPr id="44" name="Picture 4" descr="Image result for Sự thiếu hụt chip trên toàn cầu đã nhấn mạnh tầm quan trọng của vi mạch bán dẫn, và vi mạch này được coi là nền tảng của tính toán hiện đại. Công nghiệp vi mạch bán dẫn đóng vai trò ngày càng quan trọng trong cuộc cách mạng chuyển đổi số và xanh, cũng như trong việc thúc đẩy kinh tế tri thức. Trong bối cảnh đó, xu hướng công nghệ RISC đang trở nên phổ biến nhờ vào việc tối ưu hóa hiệu suất và tiêu thụ năng lượng thấp, phù hợp cho các ứng dụng di động và IoT.">
            <a:extLst>
              <a:ext uri="{FF2B5EF4-FFF2-40B4-BE49-F238E27FC236}">
                <a16:creationId xmlns:a16="http://schemas.microsoft.com/office/drawing/2014/main" id="{134EFB8A-9E25-F5F9-2685-8C4056E0B7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072" y="1282793"/>
            <a:ext cx="4955344" cy="2057400"/>
          </a:xfrm>
          <a:prstGeom prst="rect">
            <a:avLst/>
          </a:prstGeom>
          <a:noFill/>
          <a:extLst>
            <a:ext uri="{909E8E84-426E-40DD-AFC4-6F175D3DCCD1}">
              <a14:hiddenFill xmlns:a14="http://schemas.microsoft.com/office/drawing/2010/main">
                <a:solidFill>
                  <a:srgbClr val="FFFFFF"/>
                </a:solidFill>
              </a14:hiddenFill>
            </a:ext>
          </a:extLst>
        </p:spPr>
      </p:pic>
      <p:sp>
        <p:nvSpPr>
          <p:cNvPr id="17" name="Slide Number Placeholder 2">
            <a:extLst>
              <a:ext uri="{FF2B5EF4-FFF2-40B4-BE49-F238E27FC236}">
                <a16:creationId xmlns:a16="http://schemas.microsoft.com/office/drawing/2014/main" id="{FAE40545-6D4D-4983-94C9-9D4B23D615F4}"/>
              </a:ext>
            </a:extLst>
          </p:cNvPr>
          <p:cNvSpPr>
            <a:spLocks noGrp="1"/>
          </p:cNvSpPr>
          <p:nvPr>
            <p:ph type="sldNum" sz="quarter" idx="12"/>
          </p:nvPr>
        </p:nvSpPr>
        <p:spPr>
          <a:xfrm>
            <a:off x="29051" y="6492840"/>
            <a:ext cx="2743200" cy="365125"/>
          </a:xfrm>
        </p:spPr>
        <p:txBody>
          <a:bodyPr/>
          <a:lstStyle/>
          <a:p>
            <a:pPr algn="l"/>
            <a:fld id="{94729846-989D-4649-8342-808EBD0F27F4}" type="slidenum">
              <a:rPr lang="vi-VN" sz="1400" b="1" smtClean="0">
                <a:effectLst>
                  <a:outerShdw blurRad="38100" dist="38100" dir="2700000" algn="tl">
                    <a:srgbClr val="000000">
                      <a:alpha val="43137"/>
                    </a:srgbClr>
                  </a:outerShdw>
                </a:effectLst>
              </a:rPr>
              <a:pPr algn="l"/>
              <a:t>3</a:t>
            </a:fld>
            <a:endParaRPr lang="vi-VN" sz="1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1694017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296026" y="16589066"/>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sp>
        <p:nvSpPr>
          <p:cNvPr id="36" name="Rectangle 35">
            <a:extLst>
              <a:ext uri="{FF2B5EF4-FFF2-40B4-BE49-F238E27FC236}">
                <a16:creationId xmlns:a16="http://schemas.microsoft.com/office/drawing/2014/main" id="{8319DA70-7ECD-4F4B-ACD8-BE994FCABEF7}"/>
              </a:ext>
            </a:extLst>
          </p:cNvPr>
          <p:cNvSpPr/>
          <p:nvPr/>
        </p:nvSpPr>
        <p:spPr bwMode="auto">
          <a:xfrm>
            <a:off x="1296026" y="16589066"/>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sp>
        <p:nvSpPr>
          <p:cNvPr id="39" name="Google Shape;592;p6">
            <a:extLst>
              <a:ext uri="{FF2B5EF4-FFF2-40B4-BE49-F238E27FC236}">
                <a16:creationId xmlns:a16="http://schemas.microsoft.com/office/drawing/2014/main" id="{2FD2F466-AA9A-46BD-AA60-5AEF6F655E57}"/>
              </a:ext>
            </a:extLst>
          </p:cNvPr>
          <p:cNvSpPr/>
          <p:nvPr/>
        </p:nvSpPr>
        <p:spPr>
          <a:xfrm>
            <a:off x="0" y="714997"/>
            <a:ext cx="12192000" cy="583321"/>
          </a:xfrm>
          <a:prstGeom prst="rect">
            <a:avLst/>
          </a:prstGeom>
          <a:noFill/>
          <a:ln>
            <a:noFill/>
          </a:ln>
        </p:spPr>
        <p:txBody>
          <a:bodyPr spcFirstLastPara="1" wrap="square" lIns="90000" tIns="45000" rIns="90000" bIns="450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3200" b="1" i="0" u="none" strike="noStrike" cap="none">
                <a:solidFill>
                  <a:srgbClr val="002060"/>
                </a:solidFill>
                <a:latin typeface="Arial" panose="020B0604020202020204" pitchFamily="34" charset="0"/>
                <a:ea typeface="Calibri"/>
                <a:cs typeface="Arial" panose="020B0604020202020204" pitchFamily="34" charset="0"/>
                <a:sym typeface="Calibri"/>
              </a:rPr>
              <a:t>LÝ DO CHỌN ĐỀ TÀI</a:t>
            </a:r>
            <a:endParaRPr sz="3200" b="0" i="0" u="none" strike="noStrike" cap="none">
              <a:solidFill>
                <a:srgbClr val="002060"/>
              </a:solidFill>
              <a:latin typeface="Arial" panose="020B0604020202020204" pitchFamily="34" charset="0"/>
              <a:ea typeface="Arial"/>
              <a:cs typeface="Arial" panose="020B0604020202020204" pitchFamily="34" charset="0"/>
              <a:sym typeface="Arial"/>
            </a:endParaRPr>
          </a:p>
        </p:txBody>
      </p:sp>
      <p:grpSp>
        <p:nvGrpSpPr>
          <p:cNvPr id="40" name="Google Shape;593;p6">
            <a:extLst>
              <a:ext uri="{FF2B5EF4-FFF2-40B4-BE49-F238E27FC236}">
                <a16:creationId xmlns:a16="http://schemas.microsoft.com/office/drawing/2014/main" id="{FCCC45FD-71F1-4E1F-8546-832F8DFCC002}"/>
              </a:ext>
            </a:extLst>
          </p:cNvPr>
          <p:cNvGrpSpPr/>
          <p:nvPr/>
        </p:nvGrpSpPr>
        <p:grpSpPr>
          <a:xfrm>
            <a:off x="6161677" y="1319113"/>
            <a:ext cx="5830449" cy="3700409"/>
            <a:chOff x="4543426" y="2828924"/>
            <a:chExt cx="3105150" cy="2276476"/>
          </a:xfrm>
        </p:grpSpPr>
        <p:sp>
          <p:nvSpPr>
            <p:cNvPr id="41" name="Google Shape;594;p6">
              <a:extLst>
                <a:ext uri="{FF2B5EF4-FFF2-40B4-BE49-F238E27FC236}">
                  <a16:creationId xmlns:a16="http://schemas.microsoft.com/office/drawing/2014/main" id="{756F2DFB-06EC-45A4-BD7C-69FF47516854}"/>
                </a:ext>
              </a:extLst>
            </p:cNvPr>
            <p:cNvSpPr/>
            <p:nvPr/>
          </p:nvSpPr>
          <p:spPr>
            <a:xfrm>
              <a:off x="4543426" y="2828925"/>
              <a:ext cx="3105150" cy="2276475"/>
            </a:xfrm>
            <a:prstGeom prst="rect">
              <a:avLst/>
            </a:prstGeom>
            <a:solidFill>
              <a:schemeClr val="lt1"/>
            </a:solidFill>
            <a:ln>
              <a:noFill/>
            </a:ln>
            <a:effectLst>
              <a:outerShdw blurRad="76200" sx="102000" sy="102000" algn="ctr" rotWithShape="0">
                <a:srgbClr val="3F3F3F">
                  <a:alpha val="20000"/>
                </a:srgbClr>
              </a:outerShdw>
            </a:effectLst>
          </p:spPr>
          <p:txBody>
            <a:bodyPr spcFirstLastPara="1" wrap="square" lIns="91425" tIns="45700" rIns="91425" bIns="45700" anchor="ctr" anchorCtr="0">
              <a:noAutofit/>
            </a:bodyPr>
            <a:lstStyle/>
            <a:p>
              <a:pPr algn="ctr">
                <a:buClr>
                  <a:srgbClr val="000000"/>
                </a:buClr>
                <a:buSzPts val="1800"/>
              </a:pPr>
              <a:r>
                <a:rPr lang="en-US" sz="2400" b="1" u="sng">
                  <a:solidFill>
                    <a:srgbClr val="000080"/>
                  </a:solidFill>
                  <a:latin typeface="Arial" panose="020B0604020202020204" pitchFamily="34" charset="0"/>
                  <a:ea typeface="Times New Roman"/>
                  <a:cs typeface="Arial" panose="020B0604020202020204" pitchFamily="34" charset="0"/>
                  <a:sym typeface="Times New Roman"/>
                </a:rPr>
                <a:t>Đề tài: </a:t>
              </a:r>
            </a:p>
            <a:p>
              <a:pPr algn="ctr">
                <a:buClr>
                  <a:srgbClr val="000000"/>
                </a:buClr>
                <a:buSzPts val="1800"/>
              </a:pPr>
              <a:r>
                <a:rPr lang="en-US" sz="2400" b="1">
                  <a:solidFill>
                    <a:srgbClr val="000080"/>
                  </a:solidFill>
                  <a:latin typeface="Arial" panose="020B0604020202020204" pitchFamily="34" charset="0"/>
                  <a:cs typeface="Arial" panose="020B0604020202020204" pitchFamily="34" charset="0"/>
                </a:rPr>
                <a:t>A Single Clock Cycle MIPS RISC Processor Design using VHDL</a:t>
              </a:r>
            </a:p>
            <a:p>
              <a:pPr marL="342900" indent="-342900" algn="just">
                <a:buClr>
                  <a:srgbClr val="000000"/>
                </a:buClr>
                <a:buSzPts val="1800"/>
                <a:buFont typeface="Wingdings" panose="05000000000000000000" pitchFamily="2" charset="2"/>
                <a:buChar char="Ø"/>
              </a:pPr>
              <a:r>
                <a:rPr lang="en-US" sz="2400" i="0" u="sng" strike="noStrike" cap="none">
                  <a:solidFill>
                    <a:srgbClr val="000080"/>
                  </a:solidFill>
                  <a:latin typeface="Arial" panose="020B0604020202020204" pitchFamily="34" charset="0"/>
                  <a:ea typeface="Times New Roman"/>
                  <a:cs typeface="Arial" panose="020B0604020202020204" pitchFamily="34" charset="0"/>
                  <a:sym typeface="Times New Roman"/>
                </a:rPr>
                <a:t>Ưu </a:t>
              </a:r>
              <a:r>
                <a:rPr lang="en-US" sz="2400" u="sng">
                  <a:solidFill>
                    <a:srgbClr val="000080"/>
                  </a:solidFill>
                  <a:latin typeface="Arial" panose="020B0604020202020204" pitchFamily="34" charset="0"/>
                  <a:ea typeface="Times New Roman"/>
                  <a:cs typeface="Arial" panose="020B0604020202020204" pitchFamily="34" charset="0"/>
                  <a:sym typeface="Times New Roman"/>
                </a:rPr>
                <a:t>điểm</a:t>
              </a:r>
              <a:r>
                <a:rPr lang="en-US" sz="2400">
                  <a:solidFill>
                    <a:srgbClr val="000080"/>
                  </a:solidFill>
                  <a:latin typeface="Arial" panose="020B0604020202020204" pitchFamily="34" charset="0"/>
                  <a:ea typeface="Times New Roman"/>
                  <a:cs typeface="Arial" panose="020B0604020202020204" pitchFamily="34" charset="0"/>
                  <a:sym typeface="Times New Roman"/>
                </a:rPr>
                <a:t>: Một lệnh được thực thi trong một chu kỳ xung duy nhất, giúp tránh xung đột dữ liệu.</a:t>
              </a:r>
            </a:p>
            <a:p>
              <a:pPr marL="342900" indent="-342900" algn="just">
                <a:buClr>
                  <a:srgbClr val="000000"/>
                </a:buClr>
                <a:buSzPts val="1800"/>
                <a:buFont typeface="Wingdings" panose="05000000000000000000" pitchFamily="2" charset="2"/>
                <a:buChar char="Ø"/>
              </a:pPr>
              <a:r>
                <a:rPr lang="en-US" sz="2400" u="sng">
                  <a:solidFill>
                    <a:srgbClr val="000080"/>
                  </a:solidFill>
                  <a:latin typeface="Arial" panose="020B0604020202020204" pitchFamily="34" charset="0"/>
                  <a:cs typeface="Arial" panose="020B0604020202020204" pitchFamily="34" charset="0"/>
                </a:rPr>
                <a:t>Nhược điểm</a:t>
              </a:r>
              <a:r>
                <a:rPr lang="en-US" sz="2400">
                  <a:solidFill>
                    <a:srgbClr val="000080"/>
                  </a:solidFill>
                  <a:latin typeface="Arial" panose="020B0604020202020204" pitchFamily="34" charset="0"/>
                  <a:cs typeface="Arial" panose="020B0604020202020204" pitchFamily="34" charset="0"/>
                </a:rPr>
                <a:t>: </a:t>
              </a:r>
              <a:r>
                <a:rPr lang="vi-VN" sz="2400">
                  <a:solidFill>
                    <a:srgbClr val="000080"/>
                  </a:solidFill>
                  <a:latin typeface="Arial" panose="020B0604020202020204" pitchFamily="34" charset="0"/>
                  <a:cs typeface="Arial" panose="020B0604020202020204" pitchFamily="34" charset="0"/>
                </a:rPr>
                <a:t>Do việc thực thi mỗi lệnh trong một chu kỳ xung duy nhất, một số lệnh có thể mất nhiều chu kỳ hơn, dẫn đến hiệu suất tổng thể thấp</a:t>
              </a:r>
              <a:r>
                <a:rPr lang="en-US" sz="2400">
                  <a:solidFill>
                    <a:srgbClr val="000080"/>
                  </a:solidFill>
                  <a:latin typeface="Arial" panose="020B0604020202020204" pitchFamily="34" charset="0"/>
                  <a:cs typeface="Arial" panose="020B0604020202020204" pitchFamily="34" charset="0"/>
                </a:rPr>
                <a:t>.</a:t>
              </a:r>
              <a:endParaRPr sz="2400" i="0" u="none" strike="noStrike" cap="none">
                <a:solidFill>
                  <a:srgbClr val="000080"/>
                </a:solidFill>
                <a:latin typeface="Arial" panose="020B0604020202020204" pitchFamily="34" charset="0"/>
                <a:ea typeface="Arial"/>
                <a:cs typeface="Arial" panose="020B0604020202020204" pitchFamily="34" charset="0"/>
                <a:sym typeface="Arial"/>
              </a:endParaRPr>
            </a:p>
          </p:txBody>
        </p:sp>
        <p:cxnSp>
          <p:nvCxnSpPr>
            <p:cNvPr id="43" name="Google Shape;596;p6">
              <a:extLst>
                <a:ext uri="{FF2B5EF4-FFF2-40B4-BE49-F238E27FC236}">
                  <a16:creationId xmlns:a16="http://schemas.microsoft.com/office/drawing/2014/main" id="{7A089A5B-1D77-403D-8706-A066AAE276FF}"/>
                </a:ext>
              </a:extLst>
            </p:cNvPr>
            <p:cNvCxnSpPr/>
            <p:nvPr/>
          </p:nvCxnSpPr>
          <p:spPr>
            <a:xfrm>
              <a:off x="4560095" y="2828924"/>
              <a:ext cx="0" cy="1138238"/>
            </a:xfrm>
            <a:prstGeom prst="straightConnector1">
              <a:avLst/>
            </a:prstGeom>
            <a:noFill/>
            <a:ln w="38100" cap="flat" cmpd="sng">
              <a:solidFill>
                <a:srgbClr val="FFA956"/>
              </a:solidFill>
              <a:prstDash val="solid"/>
              <a:miter lim="8000"/>
              <a:headEnd type="none" w="sm" len="sm"/>
              <a:tailEnd type="none" w="sm" len="sm"/>
            </a:ln>
          </p:spPr>
        </p:cxnSp>
        <p:cxnSp>
          <p:nvCxnSpPr>
            <p:cNvPr id="44" name="Google Shape;597;p6">
              <a:extLst>
                <a:ext uri="{FF2B5EF4-FFF2-40B4-BE49-F238E27FC236}">
                  <a16:creationId xmlns:a16="http://schemas.microsoft.com/office/drawing/2014/main" id="{E27722A1-A2AD-41F7-9EC4-333EE1A81336}"/>
                </a:ext>
              </a:extLst>
            </p:cNvPr>
            <p:cNvCxnSpPr>
              <a:cxnSpLocks/>
            </p:cNvCxnSpPr>
            <p:nvPr/>
          </p:nvCxnSpPr>
          <p:spPr>
            <a:xfrm>
              <a:off x="4560095" y="2834719"/>
              <a:ext cx="994172" cy="0"/>
            </a:xfrm>
            <a:prstGeom prst="straightConnector1">
              <a:avLst/>
            </a:prstGeom>
            <a:noFill/>
            <a:ln w="38100" cap="flat" cmpd="sng">
              <a:solidFill>
                <a:srgbClr val="FFA956"/>
              </a:solidFill>
              <a:prstDash val="solid"/>
              <a:miter lim="8000"/>
              <a:headEnd type="none" w="sm" len="sm"/>
              <a:tailEnd type="none" w="sm" len="sm"/>
            </a:ln>
          </p:spPr>
        </p:cxnSp>
        <p:cxnSp>
          <p:nvCxnSpPr>
            <p:cNvPr id="45" name="Google Shape;598;p6">
              <a:extLst>
                <a:ext uri="{FF2B5EF4-FFF2-40B4-BE49-F238E27FC236}">
                  <a16:creationId xmlns:a16="http://schemas.microsoft.com/office/drawing/2014/main" id="{3F93A8EE-706C-45EA-A33B-3F83A2B4B9D7}"/>
                </a:ext>
              </a:extLst>
            </p:cNvPr>
            <p:cNvCxnSpPr/>
            <p:nvPr/>
          </p:nvCxnSpPr>
          <p:spPr>
            <a:xfrm rot="10800000">
              <a:off x="7631905" y="3967162"/>
              <a:ext cx="0" cy="1138238"/>
            </a:xfrm>
            <a:prstGeom prst="straightConnector1">
              <a:avLst/>
            </a:prstGeom>
            <a:noFill/>
            <a:ln w="38100" cap="flat" cmpd="sng">
              <a:solidFill>
                <a:srgbClr val="FFA956"/>
              </a:solidFill>
              <a:prstDash val="solid"/>
              <a:miter lim="8000"/>
              <a:headEnd type="none" w="sm" len="sm"/>
              <a:tailEnd type="none" w="sm" len="sm"/>
            </a:ln>
          </p:spPr>
        </p:cxnSp>
        <p:cxnSp>
          <p:nvCxnSpPr>
            <p:cNvPr id="46" name="Google Shape;599;p6">
              <a:extLst>
                <a:ext uri="{FF2B5EF4-FFF2-40B4-BE49-F238E27FC236}">
                  <a16:creationId xmlns:a16="http://schemas.microsoft.com/office/drawing/2014/main" id="{661FCE52-6757-4870-B0F2-DC8C9481FA49}"/>
                </a:ext>
              </a:extLst>
            </p:cNvPr>
            <p:cNvCxnSpPr>
              <a:cxnSpLocks/>
            </p:cNvCxnSpPr>
            <p:nvPr/>
          </p:nvCxnSpPr>
          <p:spPr>
            <a:xfrm>
              <a:off x="6369365" y="5096278"/>
              <a:ext cx="1279210" cy="0"/>
            </a:xfrm>
            <a:prstGeom prst="straightConnector1">
              <a:avLst/>
            </a:prstGeom>
            <a:noFill/>
            <a:ln w="38100" cap="flat" cmpd="sng">
              <a:solidFill>
                <a:srgbClr val="FFA956"/>
              </a:solidFill>
              <a:prstDash val="solid"/>
              <a:miter lim="8000"/>
              <a:headEnd type="none" w="sm" len="sm"/>
              <a:tailEnd type="none" w="sm" len="sm"/>
            </a:ln>
          </p:spPr>
        </p:cxnSp>
      </p:grpSp>
      <p:grpSp>
        <p:nvGrpSpPr>
          <p:cNvPr id="47" name="Google Shape;601;p6">
            <a:extLst>
              <a:ext uri="{FF2B5EF4-FFF2-40B4-BE49-F238E27FC236}">
                <a16:creationId xmlns:a16="http://schemas.microsoft.com/office/drawing/2014/main" id="{2B18D9BA-6949-42D0-A408-F766D8C4A960}"/>
              </a:ext>
            </a:extLst>
          </p:cNvPr>
          <p:cNvGrpSpPr/>
          <p:nvPr/>
        </p:nvGrpSpPr>
        <p:grpSpPr>
          <a:xfrm>
            <a:off x="199874" y="1278399"/>
            <a:ext cx="5761929" cy="3738442"/>
            <a:chOff x="8008258" y="2802595"/>
            <a:chExt cx="3113274" cy="2302744"/>
          </a:xfrm>
        </p:grpSpPr>
        <p:sp>
          <p:nvSpPr>
            <p:cNvPr id="48" name="Google Shape;602;p6">
              <a:extLst>
                <a:ext uri="{FF2B5EF4-FFF2-40B4-BE49-F238E27FC236}">
                  <a16:creationId xmlns:a16="http://schemas.microsoft.com/office/drawing/2014/main" id="{EA6FE0D5-50EB-4D70-B6CF-E065F49EED67}"/>
                </a:ext>
              </a:extLst>
            </p:cNvPr>
            <p:cNvSpPr/>
            <p:nvPr/>
          </p:nvSpPr>
          <p:spPr>
            <a:xfrm>
              <a:off x="8008258" y="2828864"/>
              <a:ext cx="3105150" cy="2276475"/>
            </a:xfrm>
            <a:prstGeom prst="rect">
              <a:avLst/>
            </a:prstGeom>
            <a:solidFill>
              <a:schemeClr val="lt1"/>
            </a:solidFill>
            <a:ln>
              <a:noFill/>
            </a:ln>
            <a:effectLst>
              <a:outerShdw blurRad="76200" sx="102000" sy="102000" algn="ctr" rotWithShape="0">
                <a:srgbClr val="3F3F3F">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400" b="1" u="sng">
                  <a:solidFill>
                    <a:srgbClr val="000080"/>
                  </a:solidFill>
                  <a:latin typeface="Arial" panose="020B0604020202020204" pitchFamily="34" charset="0"/>
                  <a:cs typeface="Arial" panose="020B0604020202020204" pitchFamily="34" charset="0"/>
                </a:rPr>
                <a:t>Đề tài</a:t>
              </a:r>
              <a:r>
                <a:rPr lang="en-US" sz="2400" b="1">
                  <a:solidFill>
                    <a:srgbClr val="000080"/>
                  </a:solidFill>
                  <a:latin typeface="Arial" panose="020B0604020202020204" pitchFamily="34" charset="0"/>
                  <a:cs typeface="Arial" panose="020B0604020202020204" pitchFamily="34" charset="0"/>
                </a:rPr>
                <a:t>: </a:t>
              </a:r>
            </a:p>
            <a:p>
              <a:pPr marL="0" marR="0" lvl="0" indent="0" algn="ctr" rtl="0">
                <a:lnSpc>
                  <a:spcPct val="100000"/>
                </a:lnSpc>
                <a:spcBef>
                  <a:spcPts val="0"/>
                </a:spcBef>
                <a:spcAft>
                  <a:spcPts val="0"/>
                </a:spcAft>
                <a:buClr>
                  <a:srgbClr val="000000"/>
                </a:buClr>
                <a:buSzPts val="2000"/>
                <a:buFont typeface="Arial"/>
                <a:buNone/>
              </a:pPr>
              <a:r>
                <a:rPr lang="en-US" sz="2400" b="1">
                  <a:solidFill>
                    <a:srgbClr val="000080"/>
                  </a:solidFill>
                  <a:latin typeface="Arial" panose="020B0604020202020204" pitchFamily="34" charset="0"/>
                  <a:cs typeface="Arial" panose="020B0604020202020204" pitchFamily="34" charset="0"/>
                </a:rPr>
                <a:t>Design of 32-bit Processor for Embedded Systems</a:t>
              </a:r>
            </a:p>
            <a:p>
              <a:pPr marL="342900" indent="-342900" algn="just">
                <a:buClr>
                  <a:srgbClr val="000000"/>
                </a:buClr>
                <a:buSzPts val="2000"/>
                <a:buFont typeface="Wingdings" panose="05000000000000000000" pitchFamily="2" charset="2"/>
                <a:buChar char="Ø"/>
              </a:pPr>
              <a:r>
                <a:rPr lang="en-US" sz="2400" i="0" u="sng" strike="noStrike" cap="none">
                  <a:solidFill>
                    <a:srgbClr val="000080"/>
                  </a:solidFill>
                  <a:latin typeface="Arial" panose="020B0604020202020204" pitchFamily="34" charset="0"/>
                  <a:ea typeface="Times New Roman"/>
                  <a:cs typeface="Arial" panose="020B0604020202020204" pitchFamily="34" charset="0"/>
                  <a:sym typeface="Times New Roman"/>
                </a:rPr>
                <a:t>Ưu </a:t>
              </a:r>
              <a:r>
                <a:rPr lang="en-US" sz="2400" u="sng">
                  <a:solidFill>
                    <a:srgbClr val="000080"/>
                  </a:solidFill>
                  <a:latin typeface="Arial" panose="020B0604020202020204" pitchFamily="34" charset="0"/>
                  <a:ea typeface="Times New Roman"/>
                  <a:cs typeface="Arial" panose="020B0604020202020204" pitchFamily="34" charset="0"/>
                  <a:sym typeface="Times New Roman"/>
                </a:rPr>
                <a:t>điểm</a:t>
              </a:r>
              <a:r>
                <a:rPr lang="en-US" sz="2400">
                  <a:solidFill>
                    <a:srgbClr val="000080"/>
                  </a:solidFill>
                  <a:latin typeface="Arial" panose="020B0604020202020204" pitchFamily="34" charset="0"/>
                  <a:ea typeface="Times New Roman"/>
                  <a:cs typeface="Arial" panose="020B0604020202020204" pitchFamily="34" charset="0"/>
                  <a:sym typeface="Times New Roman"/>
                </a:rPr>
                <a:t>: Tiêu thụ năng lượng thấp, phù hợp với các ứng dụng tiết kiệm năng lượng.</a:t>
              </a:r>
              <a:endParaRPr lang="en-US" sz="2400" i="0" u="none" strike="noStrike" cap="none">
                <a:solidFill>
                  <a:srgbClr val="000080"/>
                </a:solidFill>
                <a:latin typeface="Arial" panose="020B0604020202020204" pitchFamily="34" charset="0"/>
                <a:ea typeface="Times New Roman"/>
                <a:cs typeface="Arial" panose="020B0604020202020204" pitchFamily="34" charset="0"/>
                <a:sym typeface="Times New Roman"/>
              </a:endParaRPr>
            </a:p>
            <a:p>
              <a:pPr marL="342900" indent="-342900" algn="just">
                <a:buClr>
                  <a:srgbClr val="000000"/>
                </a:buClr>
                <a:buSzPts val="2000"/>
                <a:buFont typeface="Wingdings" panose="05000000000000000000" pitchFamily="2" charset="2"/>
                <a:buChar char="Ø"/>
              </a:pPr>
              <a:r>
                <a:rPr lang="en-US" sz="2400" u="sng">
                  <a:solidFill>
                    <a:srgbClr val="000080"/>
                  </a:solidFill>
                  <a:latin typeface="Arial" panose="020B0604020202020204" pitchFamily="34" charset="0"/>
                  <a:cs typeface="Arial" panose="020B0604020202020204" pitchFamily="34" charset="0"/>
                </a:rPr>
                <a:t>Nhược điểm</a:t>
              </a:r>
              <a:r>
                <a:rPr lang="en-US" sz="2400">
                  <a:solidFill>
                    <a:srgbClr val="000080"/>
                  </a:solidFill>
                  <a:latin typeface="Arial" panose="020B0604020202020204" pitchFamily="34" charset="0"/>
                  <a:cs typeface="Arial" panose="020B0604020202020204" pitchFamily="34" charset="0"/>
                </a:rPr>
                <a:t>: Hiệu suất giảm khi xử lý nhiều tác vụ cùng một lúc so với kiến trúc RISC hiện đại khác.</a:t>
              </a:r>
              <a:endParaRPr sz="2400" i="0" u="none" strike="noStrike" cap="none">
                <a:solidFill>
                  <a:srgbClr val="000080"/>
                </a:solidFill>
                <a:latin typeface="Arial" panose="020B0604020202020204" pitchFamily="34" charset="0"/>
                <a:ea typeface="Arial"/>
                <a:cs typeface="Arial" panose="020B0604020202020204" pitchFamily="34" charset="0"/>
                <a:sym typeface="Arial"/>
              </a:endParaRPr>
            </a:p>
          </p:txBody>
        </p:sp>
        <p:cxnSp>
          <p:nvCxnSpPr>
            <p:cNvPr id="50" name="Google Shape;604;p6">
              <a:extLst>
                <a:ext uri="{FF2B5EF4-FFF2-40B4-BE49-F238E27FC236}">
                  <a16:creationId xmlns:a16="http://schemas.microsoft.com/office/drawing/2014/main" id="{6489ED72-504F-4571-9559-49A42BF19414}"/>
                </a:ext>
              </a:extLst>
            </p:cNvPr>
            <p:cNvCxnSpPr/>
            <p:nvPr/>
          </p:nvCxnSpPr>
          <p:spPr>
            <a:xfrm>
              <a:off x="8016382" y="2802595"/>
              <a:ext cx="0" cy="1138238"/>
            </a:xfrm>
            <a:prstGeom prst="straightConnector1">
              <a:avLst/>
            </a:prstGeom>
            <a:noFill/>
            <a:ln w="38100" cap="flat" cmpd="sng">
              <a:solidFill>
                <a:srgbClr val="695E78"/>
              </a:solidFill>
              <a:prstDash val="solid"/>
              <a:miter lim="8000"/>
              <a:headEnd type="none" w="sm" len="sm"/>
              <a:tailEnd type="none" w="sm" len="sm"/>
            </a:ln>
          </p:spPr>
        </p:cxnSp>
        <p:cxnSp>
          <p:nvCxnSpPr>
            <p:cNvPr id="51" name="Google Shape;605;p6">
              <a:extLst>
                <a:ext uri="{FF2B5EF4-FFF2-40B4-BE49-F238E27FC236}">
                  <a16:creationId xmlns:a16="http://schemas.microsoft.com/office/drawing/2014/main" id="{0CEF95CB-676B-4D9B-A237-131ADA3C4877}"/>
                </a:ext>
              </a:extLst>
            </p:cNvPr>
            <p:cNvCxnSpPr>
              <a:cxnSpLocks/>
            </p:cNvCxnSpPr>
            <p:nvPr/>
          </p:nvCxnSpPr>
          <p:spPr>
            <a:xfrm flipV="1">
              <a:off x="8023308" y="2820570"/>
              <a:ext cx="1047415" cy="1"/>
            </a:xfrm>
            <a:prstGeom prst="straightConnector1">
              <a:avLst/>
            </a:prstGeom>
            <a:noFill/>
            <a:ln w="38100" cap="flat" cmpd="sng">
              <a:solidFill>
                <a:srgbClr val="695E78"/>
              </a:solidFill>
              <a:prstDash val="solid"/>
              <a:miter lim="8000"/>
              <a:headEnd type="none" w="sm" len="sm"/>
              <a:tailEnd type="none" w="sm" len="sm"/>
            </a:ln>
          </p:spPr>
        </p:cxnSp>
        <p:cxnSp>
          <p:nvCxnSpPr>
            <p:cNvPr id="52" name="Google Shape;606;p6">
              <a:extLst>
                <a:ext uri="{FF2B5EF4-FFF2-40B4-BE49-F238E27FC236}">
                  <a16:creationId xmlns:a16="http://schemas.microsoft.com/office/drawing/2014/main" id="{5AB3B1F7-AF1A-42CE-A1A7-A8DA2D27F3E6}"/>
                </a:ext>
              </a:extLst>
            </p:cNvPr>
            <p:cNvCxnSpPr/>
            <p:nvPr/>
          </p:nvCxnSpPr>
          <p:spPr>
            <a:xfrm rot="10800000">
              <a:off x="11103553" y="3962635"/>
              <a:ext cx="0" cy="1138238"/>
            </a:xfrm>
            <a:prstGeom prst="straightConnector1">
              <a:avLst/>
            </a:prstGeom>
            <a:noFill/>
            <a:ln w="38100" cap="flat" cmpd="sng">
              <a:solidFill>
                <a:srgbClr val="695E78"/>
              </a:solidFill>
              <a:prstDash val="solid"/>
              <a:miter lim="8000"/>
              <a:headEnd type="none" w="sm" len="sm"/>
              <a:tailEnd type="none" w="sm" len="sm"/>
            </a:ln>
          </p:spPr>
        </p:cxnSp>
        <p:cxnSp>
          <p:nvCxnSpPr>
            <p:cNvPr id="53" name="Google Shape;607;p6">
              <a:extLst>
                <a:ext uri="{FF2B5EF4-FFF2-40B4-BE49-F238E27FC236}">
                  <a16:creationId xmlns:a16="http://schemas.microsoft.com/office/drawing/2014/main" id="{673CD111-C911-46F9-8A3A-7021169C9909}"/>
                </a:ext>
              </a:extLst>
            </p:cNvPr>
            <p:cNvCxnSpPr>
              <a:cxnSpLocks/>
            </p:cNvCxnSpPr>
            <p:nvPr/>
          </p:nvCxnSpPr>
          <p:spPr>
            <a:xfrm>
              <a:off x="9911207" y="5096533"/>
              <a:ext cx="1210325" cy="0"/>
            </a:xfrm>
            <a:prstGeom prst="straightConnector1">
              <a:avLst/>
            </a:prstGeom>
            <a:noFill/>
            <a:ln w="38100" cap="flat" cmpd="sng">
              <a:solidFill>
                <a:srgbClr val="695E78"/>
              </a:solidFill>
              <a:prstDash val="solid"/>
              <a:miter lim="8000"/>
              <a:headEnd type="none" w="sm" len="sm"/>
              <a:tailEnd type="none" w="sm" len="sm"/>
            </a:ln>
          </p:spPr>
        </p:cxnSp>
      </p:grpSp>
      <p:sp>
        <p:nvSpPr>
          <p:cNvPr id="57" name="Rectangle 56">
            <a:extLst>
              <a:ext uri="{FF2B5EF4-FFF2-40B4-BE49-F238E27FC236}">
                <a16:creationId xmlns:a16="http://schemas.microsoft.com/office/drawing/2014/main" id="{DC996F9C-1859-4C29-87DC-42A7530A0644}"/>
              </a:ext>
            </a:extLst>
          </p:cNvPr>
          <p:cNvSpPr/>
          <p:nvPr/>
        </p:nvSpPr>
        <p:spPr>
          <a:xfrm>
            <a:off x="0" y="35"/>
            <a:ext cx="12192000" cy="73148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a:solidFill>
                  <a:schemeClr val="bg1"/>
                </a:solidFill>
                <a:latin typeface="Arial" panose="020B0604020202020204" pitchFamily="34" charset="0"/>
                <a:cs typeface="Arial" panose="020B0604020202020204" pitchFamily="34" charset="0"/>
              </a:rPr>
              <a:t>1. </a:t>
            </a:r>
            <a:r>
              <a:rPr lang="en-US" sz="4800" b="1" err="1">
                <a:solidFill>
                  <a:schemeClr val="bg1"/>
                </a:solidFill>
                <a:latin typeface="Arial" panose="020B0604020202020204" pitchFamily="34" charset="0"/>
                <a:cs typeface="Arial" panose="020B0604020202020204" pitchFamily="34" charset="0"/>
              </a:rPr>
              <a:t>Giới</a:t>
            </a:r>
            <a:r>
              <a:rPr lang="en-US" sz="4800" b="1">
                <a:solidFill>
                  <a:schemeClr val="bg1"/>
                </a:solidFill>
                <a:latin typeface="Arial" panose="020B0604020202020204" pitchFamily="34" charset="0"/>
                <a:cs typeface="Arial" panose="020B0604020202020204" pitchFamily="34" charset="0"/>
              </a:rPr>
              <a:t> thiệu (tt)</a:t>
            </a:r>
            <a:endParaRPr lang="vi-VN" sz="4800" b="1">
              <a:solidFill>
                <a:schemeClr val="bg1"/>
              </a:solidFill>
              <a:latin typeface="Arial" panose="020B0604020202020204" pitchFamily="34" charset="0"/>
              <a:cs typeface="Arial" panose="020B0604020202020204" pitchFamily="34" charset="0"/>
            </a:endParaRPr>
          </a:p>
        </p:txBody>
      </p:sp>
      <p:sp>
        <p:nvSpPr>
          <p:cNvPr id="19" name="Slide Number Placeholder 2">
            <a:extLst>
              <a:ext uri="{FF2B5EF4-FFF2-40B4-BE49-F238E27FC236}">
                <a16:creationId xmlns:a16="http://schemas.microsoft.com/office/drawing/2014/main" id="{1B196055-0A38-48F4-B1E7-6DCA43CD32F2}"/>
              </a:ext>
            </a:extLst>
          </p:cNvPr>
          <p:cNvSpPr>
            <a:spLocks noGrp="1"/>
          </p:cNvSpPr>
          <p:nvPr>
            <p:ph type="sldNum" sz="quarter" idx="12"/>
          </p:nvPr>
        </p:nvSpPr>
        <p:spPr>
          <a:xfrm>
            <a:off x="9358745" y="6462173"/>
            <a:ext cx="2743200" cy="365125"/>
          </a:xfrm>
        </p:spPr>
        <p:txBody>
          <a:bodyPr/>
          <a:lstStyle/>
          <a:p>
            <a:fld id="{94729846-989D-4649-8342-808EBD0F27F4}" type="slidenum">
              <a:rPr lang="vi-VN" sz="1400" b="1" smtClean="0">
                <a:effectLst>
                  <a:outerShdw blurRad="38100" dist="38100" dir="2700000" algn="tl">
                    <a:srgbClr val="000000">
                      <a:alpha val="43137"/>
                    </a:srgbClr>
                  </a:outerShdw>
                </a:effectLst>
              </a:rPr>
              <a:t>4</a:t>
            </a:fld>
            <a:endParaRPr lang="vi-VN" sz="1400" b="1">
              <a:effectLst>
                <a:outerShdw blurRad="38100" dist="38100" dir="2700000" algn="tl">
                  <a:srgbClr val="000000">
                    <a:alpha val="43137"/>
                  </a:srgbClr>
                </a:outerShdw>
              </a:effectLst>
            </a:endParaRPr>
          </a:p>
        </p:txBody>
      </p:sp>
      <p:grpSp>
        <p:nvGrpSpPr>
          <p:cNvPr id="26" name="Google Shape;601;p6">
            <a:extLst>
              <a:ext uri="{FF2B5EF4-FFF2-40B4-BE49-F238E27FC236}">
                <a16:creationId xmlns:a16="http://schemas.microsoft.com/office/drawing/2014/main" id="{531A44BF-7DA3-4194-B17E-86A5A316478D}"/>
              </a:ext>
            </a:extLst>
          </p:cNvPr>
          <p:cNvGrpSpPr/>
          <p:nvPr/>
        </p:nvGrpSpPr>
        <p:grpSpPr>
          <a:xfrm>
            <a:off x="1602513" y="2013280"/>
            <a:ext cx="8823087" cy="3278095"/>
            <a:chOff x="8008258" y="2802595"/>
            <a:chExt cx="3113274" cy="2302744"/>
          </a:xfrm>
        </p:grpSpPr>
        <p:sp>
          <p:nvSpPr>
            <p:cNvPr id="27" name="Google Shape;602;p6">
              <a:extLst>
                <a:ext uri="{FF2B5EF4-FFF2-40B4-BE49-F238E27FC236}">
                  <a16:creationId xmlns:a16="http://schemas.microsoft.com/office/drawing/2014/main" id="{CEFE91EE-FA0D-4A8E-B5F8-12C63F164A8F}"/>
                </a:ext>
              </a:extLst>
            </p:cNvPr>
            <p:cNvSpPr/>
            <p:nvPr/>
          </p:nvSpPr>
          <p:spPr>
            <a:xfrm>
              <a:off x="8008258" y="2828864"/>
              <a:ext cx="3105150" cy="2276475"/>
            </a:xfrm>
            <a:prstGeom prst="rect">
              <a:avLst/>
            </a:prstGeom>
            <a:ln>
              <a:noFill/>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vi-VN" sz="2400" b="1" u="sng">
                  <a:solidFill>
                    <a:srgbClr val="000080"/>
                  </a:solidFill>
                  <a:latin typeface="Arial" panose="020B0604020202020204" pitchFamily="34" charset="0"/>
                  <a:cs typeface="Arial" panose="020B0604020202020204" pitchFamily="34" charset="0"/>
                </a:rPr>
                <a:t>Thiết kế bộ vi xử lý 32 bit</a:t>
              </a:r>
              <a:endParaRPr lang="en-US" sz="2400" b="1" u="sng">
                <a:solidFill>
                  <a:srgbClr val="000080"/>
                </a:solidFill>
                <a:latin typeface="Arial" panose="020B0604020202020204" pitchFamily="34" charset="0"/>
                <a:cs typeface="Arial" panose="020B0604020202020204" pitchFamily="34" charset="0"/>
              </a:endParaRPr>
            </a:p>
            <a:p>
              <a:pPr marL="342900" marR="0" lvl="0" indent="-342900" algn="just" rtl="0">
                <a:lnSpc>
                  <a:spcPct val="100000"/>
                </a:lnSpc>
                <a:spcBef>
                  <a:spcPts val="600"/>
                </a:spcBef>
                <a:spcAft>
                  <a:spcPts val="0"/>
                </a:spcAft>
                <a:buClr>
                  <a:srgbClr val="000000"/>
                </a:buClr>
                <a:buSzPts val="2000"/>
                <a:buFont typeface="Wingdings" panose="05000000000000000000" pitchFamily="2" charset="2"/>
                <a:buChar char="v"/>
              </a:pPr>
              <a:r>
                <a:rPr lang="vi-VN" sz="2400" i="0" strike="noStrike" cap="none">
                  <a:solidFill>
                    <a:srgbClr val="000080"/>
                  </a:solidFill>
                  <a:latin typeface="Arial" panose="020B0604020202020204" pitchFamily="34" charset="0"/>
                  <a:ea typeface="Arial"/>
                  <a:cs typeface="Arial" panose="020B0604020202020204" pitchFamily="34" charset="0"/>
                  <a:sym typeface="Arial"/>
                </a:rPr>
                <a:t>Kiến trúc Harvard sử dụng bộ nhớ riêng biệt cho lệnh và dữ liệu giúp tăng tốc độ truy cập bộ nhớ.</a:t>
              </a:r>
            </a:p>
            <a:p>
              <a:pPr marL="342900" marR="0" lvl="0" indent="-342900" algn="just" rtl="0">
                <a:lnSpc>
                  <a:spcPct val="100000"/>
                </a:lnSpc>
                <a:spcBef>
                  <a:spcPts val="600"/>
                </a:spcBef>
                <a:spcAft>
                  <a:spcPts val="0"/>
                </a:spcAft>
                <a:buClr>
                  <a:srgbClr val="000000"/>
                </a:buClr>
                <a:buSzPts val="2000"/>
                <a:buFont typeface="Wingdings" panose="05000000000000000000" pitchFamily="2" charset="2"/>
                <a:buChar char="v"/>
              </a:pPr>
              <a:r>
                <a:rPr lang="vi-VN" sz="2400">
                  <a:solidFill>
                    <a:srgbClr val="000080"/>
                  </a:solidFill>
                  <a:latin typeface="Arial" panose="020B0604020202020204" pitchFamily="34" charset="0"/>
                  <a:ea typeface="Arial"/>
                  <a:cs typeface="Arial" panose="020B0604020202020204" pitchFamily="34" charset="0"/>
                  <a:sym typeface="Arial"/>
                </a:rPr>
                <a:t>Áp dụng kỹ thuật đường ống giúp thực hiện nhiều lệnh cùng lúc.</a:t>
              </a:r>
            </a:p>
            <a:p>
              <a:pPr marL="342900" marR="0" lvl="0" indent="-342900" algn="just" rtl="0">
                <a:lnSpc>
                  <a:spcPct val="100000"/>
                </a:lnSpc>
                <a:spcBef>
                  <a:spcPts val="600"/>
                </a:spcBef>
                <a:spcAft>
                  <a:spcPts val="0"/>
                </a:spcAft>
                <a:buClr>
                  <a:srgbClr val="000000"/>
                </a:buClr>
                <a:buSzPts val="2000"/>
                <a:buFont typeface="Wingdings" panose="05000000000000000000" pitchFamily="2" charset="2"/>
                <a:buChar char="v"/>
              </a:pPr>
              <a:r>
                <a:rPr lang="vi-VN" sz="2400">
                  <a:solidFill>
                    <a:srgbClr val="000080"/>
                  </a:solidFill>
                  <a:latin typeface="Arial" panose="020B0604020202020204" pitchFamily="34" charset="0"/>
                  <a:ea typeface="Arial"/>
                  <a:cs typeface="Arial" panose="020B0604020202020204" pitchFamily="34" charset="0"/>
                  <a:sym typeface="Arial"/>
                </a:rPr>
                <a:t>Kiến trúc tập lệnh RISC – V giúp đơn giản hóa kiến trúc, tăng tốc độ và tiết kiệm năng lượng.</a:t>
              </a:r>
            </a:p>
          </p:txBody>
        </p:sp>
        <p:cxnSp>
          <p:nvCxnSpPr>
            <p:cNvPr id="28" name="Google Shape;604;p6">
              <a:extLst>
                <a:ext uri="{FF2B5EF4-FFF2-40B4-BE49-F238E27FC236}">
                  <a16:creationId xmlns:a16="http://schemas.microsoft.com/office/drawing/2014/main" id="{71F670DC-80E3-441B-8290-D2A5239E436B}"/>
                </a:ext>
              </a:extLst>
            </p:cNvPr>
            <p:cNvCxnSpPr/>
            <p:nvPr/>
          </p:nvCxnSpPr>
          <p:spPr>
            <a:xfrm>
              <a:off x="8016382" y="2802595"/>
              <a:ext cx="0" cy="1138238"/>
            </a:xfrm>
            <a:prstGeom prst="straightConnector1">
              <a:avLst/>
            </a:prstGeom>
            <a:noFill/>
            <a:ln w="38100" cap="flat" cmpd="sng">
              <a:solidFill>
                <a:srgbClr val="FF0000"/>
              </a:solidFill>
              <a:prstDash val="solid"/>
              <a:miter lim="8000"/>
              <a:headEnd type="none" w="sm" len="sm"/>
              <a:tailEnd type="none" w="sm" len="sm"/>
            </a:ln>
          </p:spPr>
        </p:cxnSp>
        <p:cxnSp>
          <p:nvCxnSpPr>
            <p:cNvPr id="29" name="Google Shape;605;p6">
              <a:extLst>
                <a:ext uri="{FF2B5EF4-FFF2-40B4-BE49-F238E27FC236}">
                  <a16:creationId xmlns:a16="http://schemas.microsoft.com/office/drawing/2014/main" id="{C271FC2C-195D-4DC3-A812-905443BBAC95}"/>
                </a:ext>
              </a:extLst>
            </p:cNvPr>
            <p:cNvCxnSpPr>
              <a:cxnSpLocks/>
            </p:cNvCxnSpPr>
            <p:nvPr/>
          </p:nvCxnSpPr>
          <p:spPr>
            <a:xfrm flipV="1">
              <a:off x="8023308" y="2820570"/>
              <a:ext cx="1047415" cy="1"/>
            </a:xfrm>
            <a:prstGeom prst="straightConnector1">
              <a:avLst/>
            </a:prstGeom>
            <a:noFill/>
            <a:ln w="38100" cap="flat" cmpd="sng">
              <a:solidFill>
                <a:srgbClr val="FF0000"/>
              </a:solidFill>
              <a:prstDash val="solid"/>
              <a:miter lim="8000"/>
              <a:headEnd type="none" w="sm" len="sm"/>
              <a:tailEnd type="none" w="sm" len="sm"/>
            </a:ln>
          </p:spPr>
        </p:cxnSp>
        <p:cxnSp>
          <p:nvCxnSpPr>
            <p:cNvPr id="30" name="Google Shape;606;p6">
              <a:extLst>
                <a:ext uri="{FF2B5EF4-FFF2-40B4-BE49-F238E27FC236}">
                  <a16:creationId xmlns:a16="http://schemas.microsoft.com/office/drawing/2014/main" id="{28FA2475-31F4-4FF1-B965-8FB16CB36031}"/>
                </a:ext>
              </a:extLst>
            </p:cNvPr>
            <p:cNvCxnSpPr/>
            <p:nvPr/>
          </p:nvCxnSpPr>
          <p:spPr>
            <a:xfrm rot="10800000">
              <a:off x="11103553" y="3962635"/>
              <a:ext cx="0" cy="1138238"/>
            </a:xfrm>
            <a:prstGeom prst="straightConnector1">
              <a:avLst/>
            </a:prstGeom>
            <a:noFill/>
            <a:ln w="38100" cap="flat" cmpd="sng">
              <a:solidFill>
                <a:srgbClr val="FF0000"/>
              </a:solidFill>
              <a:prstDash val="solid"/>
              <a:miter lim="8000"/>
              <a:headEnd type="none" w="sm" len="sm"/>
              <a:tailEnd type="none" w="sm" len="sm"/>
            </a:ln>
          </p:spPr>
        </p:cxnSp>
        <p:cxnSp>
          <p:nvCxnSpPr>
            <p:cNvPr id="31" name="Google Shape;607;p6">
              <a:extLst>
                <a:ext uri="{FF2B5EF4-FFF2-40B4-BE49-F238E27FC236}">
                  <a16:creationId xmlns:a16="http://schemas.microsoft.com/office/drawing/2014/main" id="{C8E8804B-BC95-4CAE-9AA6-91DCFCA258F8}"/>
                </a:ext>
              </a:extLst>
            </p:cNvPr>
            <p:cNvCxnSpPr>
              <a:cxnSpLocks/>
            </p:cNvCxnSpPr>
            <p:nvPr/>
          </p:nvCxnSpPr>
          <p:spPr>
            <a:xfrm>
              <a:off x="9911207" y="5096533"/>
              <a:ext cx="1210325" cy="0"/>
            </a:xfrm>
            <a:prstGeom prst="straightConnector1">
              <a:avLst/>
            </a:prstGeom>
            <a:noFill/>
            <a:ln w="38100" cap="flat" cmpd="sng">
              <a:solidFill>
                <a:srgbClr val="FF0000"/>
              </a:solidFill>
              <a:prstDash val="solid"/>
              <a:miter lim="8000"/>
              <a:headEnd type="none" w="sm" len="sm"/>
              <a:tailEnd type="none" w="sm" len="sm"/>
            </a:ln>
          </p:spPr>
        </p:cxnSp>
      </p:grpSp>
    </p:spTree>
    <p:extLst>
      <p:ext uri="{BB962C8B-B14F-4D97-AF65-F5344CB8AC3E}">
        <p14:creationId xmlns:p14="http://schemas.microsoft.com/office/powerpoint/2010/main" val="138266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par>
                                <p:cTn id="8" presetID="1" presetClass="exit" presetSubtype="0" fill="hold" nodeType="withEffect">
                                  <p:stCondLst>
                                    <p:cond delay="0"/>
                                  </p:stCondLst>
                                  <p:childTnLst>
                                    <p:set>
                                      <p:cBhvr>
                                        <p:cTn id="9" dur="1" fill="hold">
                                          <p:stCondLst>
                                            <p:cond delay="0"/>
                                          </p:stCondLst>
                                        </p:cTn>
                                        <p:tgtEl>
                                          <p:spTgt spid="40"/>
                                        </p:tgtEl>
                                        <p:attrNameLst>
                                          <p:attrName>style.visibility</p:attrName>
                                        </p:attrNameLst>
                                      </p:cBhvr>
                                      <p:to>
                                        <p:strVal val="hidden"/>
                                      </p:to>
                                    </p:set>
                                  </p:childTnLst>
                                </p:cTn>
                              </p:par>
                              <p:par>
                                <p:cTn id="10" presetID="1" presetClass="exit" presetSubtype="0" fill="hold" nodeType="withEffect">
                                  <p:stCondLst>
                                    <p:cond delay="0"/>
                                  </p:stCondLst>
                                  <p:childTnLst>
                                    <p:set>
                                      <p:cBhvr>
                                        <p:cTn id="11" dur="1" fill="hold">
                                          <p:stCondLst>
                                            <p:cond delay="0"/>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EA4993F-CF61-43E9-8EE6-32E08EEB98B7}"/>
              </a:ext>
            </a:extLst>
          </p:cNvPr>
          <p:cNvSpPr/>
          <p:nvPr/>
        </p:nvSpPr>
        <p:spPr>
          <a:xfrm>
            <a:off x="2817977" y="1358518"/>
            <a:ext cx="6062883" cy="607640"/>
          </a:xfrm>
          <a:prstGeom prst="roundRect">
            <a:avLst/>
          </a:prstGeom>
          <a:solidFill>
            <a:schemeClr val="accent4">
              <a:lumMod val="20000"/>
              <a:lumOff val="80000"/>
            </a:schemeClr>
          </a:solidFill>
          <a:ln>
            <a:solidFill>
              <a:srgbClr val="0047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vi-VN" sz="3200" b="1">
                <a:solidFill>
                  <a:srgbClr val="002060"/>
                </a:solidFill>
                <a:cs typeface="Calibri" panose="020F0502020204030204" pitchFamily="34" charset="0"/>
              </a:rPr>
              <a:t>Tổng quan kiến trúc vi xử lý</a:t>
            </a:r>
            <a:endParaRPr lang="vi-VN" sz="3200">
              <a:solidFill>
                <a:srgbClr val="002060"/>
              </a:solidFill>
            </a:endParaRPr>
          </a:p>
        </p:txBody>
      </p:sp>
      <p:sp>
        <p:nvSpPr>
          <p:cNvPr id="2" name="Rectangle 1"/>
          <p:cNvSpPr/>
          <p:nvPr/>
        </p:nvSpPr>
        <p:spPr bwMode="auto">
          <a:xfrm>
            <a:off x="1296026" y="16589066"/>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sp>
        <p:nvSpPr>
          <p:cNvPr id="5" name="Rectangle 4">
            <a:extLst>
              <a:ext uri="{FF2B5EF4-FFF2-40B4-BE49-F238E27FC236}">
                <a16:creationId xmlns:a16="http://schemas.microsoft.com/office/drawing/2014/main" id="{38B7E3FE-F75A-40CE-B2A6-6BC2838CC6B2}"/>
              </a:ext>
            </a:extLst>
          </p:cNvPr>
          <p:cNvSpPr/>
          <p:nvPr/>
        </p:nvSpPr>
        <p:spPr>
          <a:xfrm>
            <a:off x="0" y="35"/>
            <a:ext cx="12192000" cy="73148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4800" b="1">
                <a:solidFill>
                  <a:schemeClr val="bg1"/>
                </a:solidFill>
                <a:cs typeface="Calibri" panose="020F0502020204030204" pitchFamily="34" charset="0"/>
              </a:rPr>
              <a:t>2. Kiến trúc vi xử lý</a:t>
            </a:r>
          </a:p>
        </p:txBody>
      </p:sp>
      <p:grpSp>
        <p:nvGrpSpPr>
          <p:cNvPr id="8" name="Group 7">
            <a:extLst>
              <a:ext uri="{FF2B5EF4-FFF2-40B4-BE49-F238E27FC236}">
                <a16:creationId xmlns:a16="http://schemas.microsoft.com/office/drawing/2014/main" id="{08F0610E-5031-4A5E-B3FB-56F63BDF15B9}"/>
              </a:ext>
            </a:extLst>
          </p:cNvPr>
          <p:cNvGrpSpPr/>
          <p:nvPr/>
        </p:nvGrpSpPr>
        <p:grpSpPr>
          <a:xfrm>
            <a:off x="358881" y="2472569"/>
            <a:ext cx="5086497" cy="3931412"/>
            <a:chOff x="1164893" y="3288589"/>
            <a:chExt cx="3879503" cy="3315134"/>
          </a:xfrm>
        </p:grpSpPr>
        <p:grpSp>
          <p:nvGrpSpPr>
            <p:cNvPr id="3" name="Group 2">
              <a:extLst>
                <a:ext uri="{FF2B5EF4-FFF2-40B4-BE49-F238E27FC236}">
                  <a16:creationId xmlns:a16="http://schemas.microsoft.com/office/drawing/2014/main" id="{00D0C427-02BB-4916-96C1-825617A701DE}"/>
                </a:ext>
              </a:extLst>
            </p:cNvPr>
            <p:cNvGrpSpPr/>
            <p:nvPr/>
          </p:nvGrpSpPr>
          <p:grpSpPr>
            <a:xfrm>
              <a:off x="1164893" y="3288589"/>
              <a:ext cx="3879503" cy="2977744"/>
              <a:chOff x="953754" y="3311089"/>
              <a:chExt cx="3879503" cy="2977744"/>
            </a:xfrm>
          </p:grpSpPr>
          <p:sp>
            <p:nvSpPr>
              <p:cNvPr id="22" name="Rectangle 21">
                <a:extLst>
                  <a:ext uri="{FF2B5EF4-FFF2-40B4-BE49-F238E27FC236}">
                    <a16:creationId xmlns:a16="http://schemas.microsoft.com/office/drawing/2014/main" id="{D9948EF8-14C5-4EF7-AB8B-0007A956DB07}"/>
                  </a:ext>
                </a:extLst>
              </p:cNvPr>
              <p:cNvSpPr/>
              <p:nvPr/>
            </p:nvSpPr>
            <p:spPr>
              <a:xfrm>
                <a:off x="953754" y="3311089"/>
                <a:ext cx="3879503" cy="2977744"/>
              </a:xfrm>
              <a:prstGeom prst="rect">
                <a:avLst/>
              </a:prstGeom>
              <a:ln w="57150">
                <a:solidFill>
                  <a:srgbClr val="0047AB"/>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vi-VN" sz="2400">
                  <a:solidFill>
                    <a:schemeClr val="bg1"/>
                  </a:solidFill>
                </a:endParaRPr>
              </a:p>
            </p:txBody>
          </p:sp>
          <p:sp>
            <p:nvSpPr>
              <p:cNvPr id="12" name="Rectangle 11">
                <a:extLst>
                  <a:ext uri="{FF2B5EF4-FFF2-40B4-BE49-F238E27FC236}">
                    <a16:creationId xmlns:a16="http://schemas.microsoft.com/office/drawing/2014/main" id="{99043771-3237-4445-B4B9-7B00719F6CAF}"/>
                  </a:ext>
                </a:extLst>
              </p:cNvPr>
              <p:cNvSpPr/>
              <p:nvPr/>
            </p:nvSpPr>
            <p:spPr>
              <a:xfrm>
                <a:off x="1162989" y="3612339"/>
                <a:ext cx="3549607" cy="569167"/>
              </a:xfrm>
              <a:prstGeom prst="rect">
                <a:avLst/>
              </a:prstGeom>
              <a:solidFill>
                <a:srgbClr val="4472C4"/>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vi-VN" sz="2400" b="1">
                    <a:solidFill>
                      <a:schemeClr val="bg1"/>
                    </a:solidFill>
                  </a:rPr>
                  <a:t>Memory</a:t>
                </a:r>
              </a:p>
            </p:txBody>
          </p:sp>
          <p:sp>
            <p:nvSpPr>
              <p:cNvPr id="15" name="Rectangle 14">
                <a:extLst>
                  <a:ext uri="{FF2B5EF4-FFF2-40B4-BE49-F238E27FC236}">
                    <a16:creationId xmlns:a16="http://schemas.microsoft.com/office/drawing/2014/main" id="{C45CF49B-A342-4F11-B6CA-72A031AFCC2F}"/>
                  </a:ext>
                </a:extLst>
              </p:cNvPr>
              <p:cNvSpPr/>
              <p:nvPr/>
            </p:nvSpPr>
            <p:spPr>
              <a:xfrm>
                <a:off x="1162989" y="4516560"/>
                <a:ext cx="1422643" cy="947016"/>
              </a:xfrm>
              <a:prstGeom prst="rect">
                <a:avLst/>
              </a:prstGeom>
              <a:solidFill>
                <a:srgbClr val="002060"/>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vi-VN" sz="2400" b="1">
                    <a:solidFill>
                      <a:schemeClr val="bg1"/>
                    </a:solidFill>
                  </a:rPr>
                  <a:t>Control</a:t>
                </a:r>
                <a:br>
                  <a:rPr lang="vi-VN" sz="2400" b="1">
                    <a:solidFill>
                      <a:schemeClr val="bg1"/>
                    </a:solidFill>
                  </a:rPr>
                </a:br>
                <a:r>
                  <a:rPr lang="vi-VN" sz="2400" b="1">
                    <a:solidFill>
                      <a:schemeClr val="bg1"/>
                    </a:solidFill>
                  </a:rPr>
                  <a:t>Unit</a:t>
                </a:r>
              </a:p>
            </p:txBody>
          </p:sp>
          <p:sp>
            <p:nvSpPr>
              <p:cNvPr id="18" name="Rectangle 17">
                <a:extLst>
                  <a:ext uri="{FF2B5EF4-FFF2-40B4-BE49-F238E27FC236}">
                    <a16:creationId xmlns:a16="http://schemas.microsoft.com/office/drawing/2014/main" id="{03B39E53-804A-467B-A269-8ECA78EED75A}"/>
                  </a:ext>
                </a:extLst>
              </p:cNvPr>
              <p:cNvSpPr/>
              <p:nvPr/>
            </p:nvSpPr>
            <p:spPr>
              <a:xfrm>
                <a:off x="3254866" y="5787798"/>
                <a:ext cx="1422643" cy="406352"/>
              </a:xfrm>
              <a:prstGeom prst="rect">
                <a:avLst/>
              </a:prstGeom>
              <a:solidFill>
                <a:srgbClr val="002060"/>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vi-VN" sz="2400" b="1">
                    <a:solidFill>
                      <a:schemeClr val="bg1"/>
                    </a:solidFill>
                  </a:rPr>
                  <a:t>I/O</a:t>
                </a:r>
              </a:p>
            </p:txBody>
          </p:sp>
          <p:sp>
            <p:nvSpPr>
              <p:cNvPr id="23" name="Rectangle 22">
                <a:extLst>
                  <a:ext uri="{FF2B5EF4-FFF2-40B4-BE49-F238E27FC236}">
                    <a16:creationId xmlns:a16="http://schemas.microsoft.com/office/drawing/2014/main" id="{D970C95F-6120-4A24-A4B5-59DE1BBF0A7F}"/>
                  </a:ext>
                </a:extLst>
              </p:cNvPr>
              <p:cNvSpPr/>
              <p:nvPr/>
            </p:nvSpPr>
            <p:spPr>
              <a:xfrm>
                <a:off x="3265908" y="4516560"/>
                <a:ext cx="1422643" cy="947016"/>
              </a:xfrm>
              <a:prstGeom prst="rect">
                <a:avLst/>
              </a:prstGeom>
              <a:solidFill>
                <a:srgbClr val="002060"/>
              </a:solidFill>
              <a:ln>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vi-VN" sz="2400" b="1">
                    <a:solidFill>
                      <a:schemeClr val="bg1"/>
                    </a:solidFill>
                  </a:rPr>
                  <a:t>ALU</a:t>
                </a:r>
              </a:p>
            </p:txBody>
          </p:sp>
          <p:cxnSp>
            <p:nvCxnSpPr>
              <p:cNvPr id="54" name="Straight Arrow Connector 53">
                <a:extLst>
                  <a:ext uri="{FF2B5EF4-FFF2-40B4-BE49-F238E27FC236}">
                    <a16:creationId xmlns:a16="http://schemas.microsoft.com/office/drawing/2014/main" id="{F76402BE-633E-42B9-9E91-1209A376CEBA}"/>
                  </a:ext>
                </a:extLst>
              </p:cNvPr>
              <p:cNvCxnSpPr>
                <a:cxnSpLocks/>
              </p:cNvCxnSpPr>
              <p:nvPr/>
            </p:nvCxnSpPr>
            <p:spPr>
              <a:xfrm>
                <a:off x="4035420" y="5463576"/>
                <a:ext cx="0" cy="335054"/>
              </a:xfrm>
              <a:prstGeom prst="straightConnector1">
                <a:avLst/>
              </a:prstGeom>
              <a:ln w="57150">
                <a:solidFill>
                  <a:srgbClr val="4472C4"/>
                </a:solidFill>
                <a:headEnd type="triangle" w="lg" len="sm"/>
                <a:tailEnd type="triangle" w="lg" len="sm"/>
              </a:ln>
            </p:spPr>
            <p:style>
              <a:lnRef idx="2">
                <a:schemeClr val="dk1"/>
              </a:lnRef>
              <a:fillRef idx="1">
                <a:schemeClr val="lt1"/>
              </a:fillRef>
              <a:effectRef idx="0">
                <a:schemeClr val="dk1"/>
              </a:effectRef>
              <a:fontRef idx="minor">
                <a:schemeClr val="dk1"/>
              </a:fontRef>
            </p:style>
          </p:cxnSp>
          <p:cxnSp>
            <p:nvCxnSpPr>
              <p:cNvPr id="55" name="Straight Arrow Connector 54">
                <a:extLst>
                  <a:ext uri="{FF2B5EF4-FFF2-40B4-BE49-F238E27FC236}">
                    <a16:creationId xmlns:a16="http://schemas.microsoft.com/office/drawing/2014/main" id="{28389F5C-92F2-4049-B1AB-C0E65E4F941B}"/>
                  </a:ext>
                </a:extLst>
              </p:cNvPr>
              <p:cNvCxnSpPr>
                <a:cxnSpLocks/>
              </p:cNvCxnSpPr>
              <p:nvPr/>
            </p:nvCxnSpPr>
            <p:spPr>
              <a:xfrm>
                <a:off x="4035420" y="4181506"/>
                <a:ext cx="0" cy="335054"/>
              </a:xfrm>
              <a:prstGeom prst="straightConnector1">
                <a:avLst/>
              </a:prstGeom>
              <a:ln w="57150">
                <a:solidFill>
                  <a:srgbClr val="4472C4"/>
                </a:solidFill>
                <a:headEnd type="triangle" w="lg" len="sm"/>
                <a:tailEnd type="triangle" w="lg" len="sm"/>
              </a:ln>
            </p:spPr>
            <p:style>
              <a:lnRef idx="2">
                <a:schemeClr val="dk1"/>
              </a:lnRef>
              <a:fillRef idx="1">
                <a:schemeClr val="lt1"/>
              </a:fillRef>
              <a:effectRef idx="0">
                <a:schemeClr val="dk1"/>
              </a:effectRef>
              <a:fontRef idx="minor">
                <a:schemeClr val="dk1"/>
              </a:fontRef>
            </p:style>
          </p:cxnSp>
          <p:cxnSp>
            <p:nvCxnSpPr>
              <p:cNvPr id="56" name="Straight Arrow Connector 55">
                <a:extLst>
                  <a:ext uri="{FF2B5EF4-FFF2-40B4-BE49-F238E27FC236}">
                    <a16:creationId xmlns:a16="http://schemas.microsoft.com/office/drawing/2014/main" id="{F83C91E8-2BA2-4E24-937E-419ACC7C17EE}"/>
                  </a:ext>
                </a:extLst>
              </p:cNvPr>
              <p:cNvCxnSpPr>
                <a:cxnSpLocks/>
              </p:cNvCxnSpPr>
              <p:nvPr/>
            </p:nvCxnSpPr>
            <p:spPr>
              <a:xfrm>
                <a:off x="1810380" y="4181506"/>
                <a:ext cx="0" cy="335054"/>
              </a:xfrm>
              <a:prstGeom prst="straightConnector1">
                <a:avLst/>
              </a:prstGeom>
              <a:ln w="57150">
                <a:solidFill>
                  <a:srgbClr val="4472C4"/>
                </a:solidFill>
                <a:headEnd type="triangle" w="lg" len="sm"/>
                <a:tailEnd type="triangle" w="lg" len="sm"/>
              </a:ln>
            </p:spPr>
            <p:style>
              <a:lnRef idx="2">
                <a:schemeClr val="dk1"/>
              </a:lnRef>
              <a:fillRef idx="1">
                <a:schemeClr val="lt1"/>
              </a:fillRef>
              <a:effectRef idx="0">
                <a:schemeClr val="dk1"/>
              </a:effectRef>
              <a:fontRef idx="minor">
                <a:schemeClr val="dk1"/>
              </a:fontRef>
            </p:style>
          </p:cxnSp>
          <p:cxnSp>
            <p:nvCxnSpPr>
              <p:cNvPr id="57" name="Straight Arrow Connector 56">
                <a:extLst>
                  <a:ext uri="{FF2B5EF4-FFF2-40B4-BE49-F238E27FC236}">
                    <a16:creationId xmlns:a16="http://schemas.microsoft.com/office/drawing/2014/main" id="{3454DD71-8D8D-4F37-9070-18B1CF0C58DE}"/>
                  </a:ext>
                </a:extLst>
              </p:cNvPr>
              <p:cNvCxnSpPr>
                <a:cxnSpLocks/>
              </p:cNvCxnSpPr>
              <p:nvPr/>
            </p:nvCxnSpPr>
            <p:spPr>
              <a:xfrm>
                <a:off x="2592282" y="4984652"/>
                <a:ext cx="678786" cy="0"/>
              </a:xfrm>
              <a:prstGeom prst="straightConnector1">
                <a:avLst/>
              </a:prstGeom>
              <a:ln w="57150">
                <a:solidFill>
                  <a:srgbClr val="4472C4"/>
                </a:solidFill>
                <a:headEnd type="triangle" w="lg" len="sm"/>
                <a:tailEnd type="triangle" w="lg" len="sm"/>
              </a:ln>
            </p:spPr>
            <p:style>
              <a:lnRef idx="2">
                <a:schemeClr val="dk1"/>
              </a:lnRef>
              <a:fillRef idx="1">
                <a:schemeClr val="lt1"/>
              </a:fillRef>
              <a:effectRef idx="0">
                <a:schemeClr val="dk1"/>
              </a:effectRef>
              <a:fontRef idx="minor">
                <a:schemeClr val="dk1"/>
              </a:fontRef>
            </p:style>
          </p:cxnSp>
        </p:grpSp>
        <p:sp>
          <p:nvSpPr>
            <p:cNvPr id="28" name="TextBox 27">
              <a:extLst>
                <a:ext uri="{FF2B5EF4-FFF2-40B4-BE49-F238E27FC236}">
                  <a16:creationId xmlns:a16="http://schemas.microsoft.com/office/drawing/2014/main" id="{9794360F-26EF-453F-B5A4-FD071B7CAEB6}"/>
                </a:ext>
              </a:extLst>
            </p:cNvPr>
            <p:cNvSpPr txBox="1"/>
            <p:nvPr/>
          </p:nvSpPr>
          <p:spPr>
            <a:xfrm>
              <a:off x="1164893" y="6266333"/>
              <a:ext cx="3879503" cy="33739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vi-VN" sz="2000" i="1">
                  <a:solidFill>
                    <a:srgbClr val="002060"/>
                  </a:solidFill>
                </a:rPr>
                <a:t>Kiến trúc Von Neumann</a:t>
              </a:r>
            </a:p>
          </p:txBody>
        </p:sp>
      </p:grpSp>
      <p:grpSp>
        <p:nvGrpSpPr>
          <p:cNvPr id="10" name="Group 9">
            <a:extLst>
              <a:ext uri="{FF2B5EF4-FFF2-40B4-BE49-F238E27FC236}">
                <a16:creationId xmlns:a16="http://schemas.microsoft.com/office/drawing/2014/main" id="{1BB68962-DCA2-4CA5-98B3-372B71DB4656}"/>
              </a:ext>
            </a:extLst>
          </p:cNvPr>
          <p:cNvGrpSpPr/>
          <p:nvPr/>
        </p:nvGrpSpPr>
        <p:grpSpPr>
          <a:xfrm>
            <a:off x="5833611" y="2472569"/>
            <a:ext cx="5970012" cy="3920781"/>
            <a:chOff x="6127297" y="3311089"/>
            <a:chExt cx="4856574" cy="3304569"/>
          </a:xfrm>
          <a:solidFill>
            <a:schemeClr val="bg1"/>
          </a:solidFill>
        </p:grpSpPr>
        <p:grpSp>
          <p:nvGrpSpPr>
            <p:cNvPr id="4" name="Group 3">
              <a:extLst>
                <a:ext uri="{FF2B5EF4-FFF2-40B4-BE49-F238E27FC236}">
                  <a16:creationId xmlns:a16="http://schemas.microsoft.com/office/drawing/2014/main" id="{C9C70D9D-1393-4355-BCD9-ADA46293CA56}"/>
                </a:ext>
              </a:extLst>
            </p:cNvPr>
            <p:cNvGrpSpPr/>
            <p:nvPr/>
          </p:nvGrpSpPr>
          <p:grpSpPr>
            <a:xfrm>
              <a:off x="6127297" y="3311089"/>
              <a:ext cx="4856573" cy="2977744"/>
              <a:chOff x="5081247" y="3311089"/>
              <a:chExt cx="4856573" cy="2977744"/>
            </a:xfrm>
            <a:grpFill/>
          </p:grpSpPr>
          <p:sp>
            <p:nvSpPr>
              <p:cNvPr id="43" name="Rectangle 42">
                <a:extLst>
                  <a:ext uri="{FF2B5EF4-FFF2-40B4-BE49-F238E27FC236}">
                    <a16:creationId xmlns:a16="http://schemas.microsoft.com/office/drawing/2014/main" id="{7FF98708-C1DF-409E-9FC7-C0EFA01C6249}"/>
                  </a:ext>
                </a:extLst>
              </p:cNvPr>
              <p:cNvSpPr/>
              <p:nvPr/>
            </p:nvSpPr>
            <p:spPr>
              <a:xfrm>
                <a:off x="5081247" y="3311089"/>
                <a:ext cx="4856573" cy="2977744"/>
              </a:xfrm>
              <a:prstGeom prst="rect">
                <a:avLst/>
              </a:prstGeom>
              <a:grpFill/>
              <a:ln w="57150">
                <a:solidFill>
                  <a:srgbClr val="0047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a:solidFill>
                    <a:srgbClr val="002060"/>
                  </a:solidFill>
                </a:endParaRPr>
              </a:p>
            </p:txBody>
          </p:sp>
          <p:sp>
            <p:nvSpPr>
              <p:cNvPr id="13" name="Rectangle 12">
                <a:extLst>
                  <a:ext uri="{FF2B5EF4-FFF2-40B4-BE49-F238E27FC236}">
                    <a16:creationId xmlns:a16="http://schemas.microsoft.com/office/drawing/2014/main" id="{BCE7324D-B3BF-473B-8D81-4A418766B041}"/>
                  </a:ext>
                </a:extLst>
              </p:cNvPr>
              <p:cNvSpPr/>
              <p:nvPr/>
            </p:nvSpPr>
            <p:spPr>
              <a:xfrm>
                <a:off x="5176482" y="4456787"/>
                <a:ext cx="1439217" cy="799602"/>
              </a:xfrm>
              <a:prstGeom prst="rect">
                <a:avLst/>
              </a:prstGeom>
              <a:solidFill>
                <a:srgbClr val="4472C4"/>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solidFill>
                      <a:schemeClr val="bg1"/>
                    </a:solidFill>
                  </a:rPr>
                  <a:t>Instruction</a:t>
                </a:r>
                <a:br>
                  <a:rPr lang="vi-VN" sz="2400" b="1">
                    <a:solidFill>
                      <a:schemeClr val="bg1"/>
                    </a:solidFill>
                  </a:rPr>
                </a:br>
                <a:r>
                  <a:rPr lang="vi-VN" sz="2400" b="1">
                    <a:solidFill>
                      <a:schemeClr val="bg1"/>
                    </a:solidFill>
                  </a:rPr>
                  <a:t>Memory</a:t>
                </a:r>
              </a:p>
            </p:txBody>
          </p:sp>
          <p:sp>
            <p:nvSpPr>
              <p:cNvPr id="14" name="Rectangle 13">
                <a:extLst>
                  <a:ext uri="{FF2B5EF4-FFF2-40B4-BE49-F238E27FC236}">
                    <a16:creationId xmlns:a16="http://schemas.microsoft.com/office/drawing/2014/main" id="{9DB126B4-2EDE-48EC-9E36-5CC4ABBFFBC7}"/>
                  </a:ext>
                </a:extLst>
              </p:cNvPr>
              <p:cNvSpPr/>
              <p:nvPr/>
            </p:nvSpPr>
            <p:spPr>
              <a:xfrm>
                <a:off x="8419821" y="4456787"/>
                <a:ext cx="1433423" cy="799602"/>
              </a:xfrm>
              <a:prstGeom prst="rect">
                <a:avLst/>
              </a:prstGeom>
              <a:solidFill>
                <a:srgbClr val="4472C4"/>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solidFill>
                      <a:schemeClr val="bg1"/>
                    </a:solidFill>
                  </a:rPr>
                  <a:t>Data</a:t>
                </a:r>
                <a:br>
                  <a:rPr lang="vi-VN" sz="2400" b="1">
                    <a:solidFill>
                      <a:schemeClr val="bg1"/>
                    </a:solidFill>
                  </a:rPr>
                </a:br>
                <a:r>
                  <a:rPr lang="vi-VN" sz="2400" b="1">
                    <a:solidFill>
                      <a:schemeClr val="bg1"/>
                    </a:solidFill>
                  </a:rPr>
                  <a:t>Memory</a:t>
                </a:r>
              </a:p>
            </p:txBody>
          </p:sp>
          <p:sp>
            <p:nvSpPr>
              <p:cNvPr id="17" name="Rectangle 16">
                <a:extLst>
                  <a:ext uri="{FF2B5EF4-FFF2-40B4-BE49-F238E27FC236}">
                    <a16:creationId xmlns:a16="http://schemas.microsoft.com/office/drawing/2014/main" id="{48BC5B5E-3198-4D8C-9F7A-DD8C9CF997D7}"/>
                  </a:ext>
                </a:extLst>
              </p:cNvPr>
              <p:cNvSpPr/>
              <p:nvPr/>
            </p:nvSpPr>
            <p:spPr>
              <a:xfrm>
                <a:off x="7006563" y="3634093"/>
                <a:ext cx="1022395" cy="443384"/>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solidFill>
                      <a:schemeClr val="bg1"/>
                    </a:solidFill>
                  </a:rPr>
                  <a:t>ALU</a:t>
                </a:r>
              </a:p>
            </p:txBody>
          </p:sp>
          <p:sp>
            <p:nvSpPr>
              <p:cNvPr id="19" name="Rectangle 18">
                <a:extLst>
                  <a:ext uri="{FF2B5EF4-FFF2-40B4-BE49-F238E27FC236}">
                    <a16:creationId xmlns:a16="http://schemas.microsoft.com/office/drawing/2014/main" id="{3D14C895-847C-4EAC-8C77-406611042047}"/>
                  </a:ext>
                </a:extLst>
              </p:cNvPr>
              <p:cNvSpPr/>
              <p:nvPr/>
            </p:nvSpPr>
            <p:spPr>
              <a:xfrm>
                <a:off x="6987469" y="4456787"/>
                <a:ext cx="1041489" cy="799603"/>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solidFill>
                      <a:schemeClr val="bg1"/>
                    </a:solidFill>
                  </a:rPr>
                  <a:t>Control</a:t>
                </a:r>
                <a:br>
                  <a:rPr lang="vi-VN" sz="2400" b="1">
                    <a:solidFill>
                      <a:schemeClr val="bg1"/>
                    </a:solidFill>
                  </a:rPr>
                </a:br>
                <a:r>
                  <a:rPr lang="vi-VN" sz="2400" b="1">
                    <a:solidFill>
                      <a:schemeClr val="bg1"/>
                    </a:solidFill>
                  </a:rPr>
                  <a:t>Unit</a:t>
                </a:r>
              </a:p>
            </p:txBody>
          </p:sp>
          <p:sp>
            <p:nvSpPr>
              <p:cNvPr id="20" name="Rectangle 19">
                <a:extLst>
                  <a:ext uri="{FF2B5EF4-FFF2-40B4-BE49-F238E27FC236}">
                    <a16:creationId xmlns:a16="http://schemas.microsoft.com/office/drawing/2014/main" id="{DD30BFE3-F268-4EE0-A28E-0DB450FDF5E8}"/>
                  </a:ext>
                </a:extLst>
              </p:cNvPr>
              <p:cNvSpPr/>
              <p:nvPr/>
            </p:nvSpPr>
            <p:spPr>
              <a:xfrm>
                <a:off x="7006563" y="5595454"/>
                <a:ext cx="1041489" cy="406352"/>
              </a:xfrm>
              <a:prstGeom prst="rect">
                <a:avLst/>
              </a:prstGeom>
              <a:solidFill>
                <a:srgbClr val="00206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solidFill>
                      <a:schemeClr val="bg1"/>
                    </a:solidFill>
                  </a:rPr>
                  <a:t>I/O</a:t>
                </a:r>
              </a:p>
            </p:txBody>
          </p:sp>
          <p:cxnSp>
            <p:nvCxnSpPr>
              <p:cNvPr id="48" name="Straight Arrow Connector 47">
                <a:extLst>
                  <a:ext uri="{FF2B5EF4-FFF2-40B4-BE49-F238E27FC236}">
                    <a16:creationId xmlns:a16="http://schemas.microsoft.com/office/drawing/2014/main" id="{6A50CDF4-8D95-49BE-A8A5-1B8F867F61A3}"/>
                  </a:ext>
                </a:extLst>
              </p:cNvPr>
              <p:cNvCxnSpPr>
                <a:cxnSpLocks/>
                <a:stCxn id="13" idx="3"/>
                <a:endCxn id="19" idx="1"/>
              </p:cNvCxnSpPr>
              <p:nvPr/>
            </p:nvCxnSpPr>
            <p:spPr>
              <a:xfrm>
                <a:off x="6615699" y="4856588"/>
                <a:ext cx="371771" cy="1"/>
              </a:xfrm>
              <a:prstGeom prst="straightConnector1">
                <a:avLst/>
              </a:prstGeom>
              <a:grpFill/>
              <a:ln w="57150">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3C593A3-24AA-4C59-B260-07C865F72730}"/>
                  </a:ext>
                </a:extLst>
              </p:cNvPr>
              <p:cNvCxnSpPr/>
              <p:nvPr/>
            </p:nvCxnSpPr>
            <p:spPr>
              <a:xfrm>
                <a:off x="8042083" y="4856587"/>
                <a:ext cx="377563" cy="1"/>
              </a:xfrm>
              <a:prstGeom prst="straightConnector1">
                <a:avLst/>
              </a:prstGeom>
              <a:grpFill/>
              <a:ln w="57150">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A6410E6-D094-4942-AB65-A906EB21F5EB}"/>
                  </a:ext>
                </a:extLst>
              </p:cNvPr>
              <p:cNvCxnSpPr>
                <a:cxnSpLocks/>
              </p:cNvCxnSpPr>
              <p:nvPr/>
            </p:nvCxnSpPr>
            <p:spPr>
              <a:xfrm>
                <a:off x="7517760" y="5256389"/>
                <a:ext cx="0" cy="335054"/>
              </a:xfrm>
              <a:prstGeom prst="straightConnector1">
                <a:avLst/>
              </a:prstGeom>
              <a:grpFill/>
              <a:ln w="57150">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41A9288-344E-4CB8-BDFA-9E0B3AE62EE4}"/>
                  </a:ext>
                </a:extLst>
              </p:cNvPr>
              <p:cNvCxnSpPr>
                <a:cxnSpLocks/>
              </p:cNvCxnSpPr>
              <p:nvPr/>
            </p:nvCxnSpPr>
            <p:spPr>
              <a:xfrm>
                <a:off x="7489709" y="4121733"/>
                <a:ext cx="0" cy="335054"/>
              </a:xfrm>
              <a:prstGeom prst="straightConnector1">
                <a:avLst/>
              </a:prstGeom>
              <a:grpFill/>
              <a:ln w="57150">
                <a:headEnd type="triangle" w="lg" len="sm"/>
                <a:tailEnd type="triangle" w="lg" len="sm"/>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CDDB884C-1F77-4715-8C02-749D2232A9E6}"/>
                </a:ext>
              </a:extLst>
            </p:cNvPr>
            <p:cNvSpPr txBox="1"/>
            <p:nvPr/>
          </p:nvSpPr>
          <p:spPr>
            <a:xfrm>
              <a:off x="6127298" y="6278432"/>
              <a:ext cx="4856573" cy="337226"/>
            </a:xfrm>
            <a:prstGeom prst="rect">
              <a:avLst/>
            </a:prstGeom>
            <a:noFill/>
            <a:ln>
              <a:noFill/>
            </a:ln>
          </p:spPr>
          <p:txBody>
            <a:bodyPr wrap="square">
              <a:spAutoFit/>
            </a:bodyPr>
            <a:lstStyle/>
            <a:p>
              <a:pPr algn="ctr"/>
              <a:r>
                <a:rPr lang="vi-VN" sz="2000" i="1">
                  <a:solidFill>
                    <a:srgbClr val="002060"/>
                  </a:solidFill>
                </a:rPr>
                <a:t>Kiến trúc Harvard</a:t>
              </a:r>
            </a:p>
          </p:txBody>
        </p:sp>
      </p:grpSp>
      <p:sp>
        <p:nvSpPr>
          <p:cNvPr id="31" name="Slide Number Placeholder 2">
            <a:extLst>
              <a:ext uri="{FF2B5EF4-FFF2-40B4-BE49-F238E27FC236}">
                <a16:creationId xmlns:a16="http://schemas.microsoft.com/office/drawing/2014/main" id="{6A212D5B-B603-489E-ACFE-CBBAF5ED4ECC}"/>
              </a:ext>
            </a:extLst>
          </p:cNvPr>
          <p:cNvSpPr>
            <a:spLocks noGrp="1"/>
          </p:cNvSpPr>
          <p:nvPr>
            <p:ph type="sldNum" sz="quarter" idx="12"/>
          </p:nvPr>
        </p:nvSpPr>
        <p:spPr>
          <a:xfrm>
            <a:off x="0" y="6492840"/>
            <a:ext cx="2743200" cy="365125"/>
          </a:xfrm>
        </p:spPr>
        <p:txBody>
          <a:bodyPr/>
          <a:lstStyle/>
          <a:p>
            <a:pPr algn="l"/>
            <a:fld id="{94729846-989D-4649-8342-808EBD0F27F4}" type="slidenum">
              <a:rPr lang="vi-VN" sz="1400" b="1" smtClean="0">
                <a:effectLst>
                  <a:outerShdw blurRad="38100" dist="38100" dir="2700000" algn="tl">
                    <a:srgbClr val="000000">
                      <a:alpha val="43137"/>
                    </a:srgbClr>
                  </a:outerShdw>
                </a:effectLst>
              </a:rPr>
              <a:pPr algn="l"/>
              <a:t>5</a:t>
            </a:fld>
            <a:endParaRPr lang="vi-VN" sz="1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7386494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296026" y="16589066"/>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sp>
        <p:nvSpPr>
          <p:cNvPr id="35" name="TextBox 34">
            <a:extLst>
              <a:ext uri="{FF2B5EF4-FFF2-40B4-BE49-F238E27FC236}">
                <a16:creationId xmlns:a16="http://schemas.microsoft.com/office/drawing/2014/main" id="{D992E1FB-A572-D35F-DF58-5A4BF42CF31D}"/>
              </a:ext>
            </a:extLst>
          </p:cNvPr>
          <p:cNvSpPr txBox="1"/>
          <p:nvPr/>
        </p:nvSpPr>
        <p:spPr>
          <a:xfrm>
            <a:off x="2978728" y="815882"/>
            <a:ext cx="6234544" cy="584775"/>
          </a:xfrm>
          <a:prstGeom prst="rect">
            <a:avLst/>
          </a:prstGeom>
          <a:noFill/>
        </p:spPr>
        <p:txBody>
          <a:bodyPr wrap="square">
            <a:spAutoFit/>
          </a:bodyPr>
          <a:lstStyle/>
          <a:p>
            <a:pPr marR="0" lvl="0" algn="ctr" rtl="0">
              <a:lnSpc>
                <a:spcPct val="100000"/>
              </a:lnSpc>
              <a:spcBef>
                <a:spcPts val="0"/>
              </a:spcBef>
              <a:spcAft>
                <a:spcPts val="0"/>
              </a:spcAft>
              <a:buClr>
                <a:srgbClr val="000000"/>
              </a:buClr>
              <a:buSzPts val="2400"/>
            </a:pPr>
            <a:r>
              <a:rPr lang="en-US" sz="3200" b="1">
                <a:solidFill>
                  <a:srgbClr val="002060"/>
                </a:solidFill>
                <a:latin typeface="Arial" panose="020B0604020202020204" pitchFamily="34" charset="0"/>
                <a:ea typeface="Arial"/>
                <a:cs typeface="Arial" panose="020B0604020202020204" pitchFamily="34" charset="0"/>
                <a:sym typeface="Calibri"/>
              </a:rPr>
              <a:t>Lịch sử phát triển của RISC-V</a:t>
            </a:r>
            <a:endParaRPr lang="vi-VN" sz="3200" b="0" i="0" u="none" strike="noStrike" cap="none">
              <a:solidFill>
                <a:srgbClr val="002060"/>
              </a:solidFill>
              <a:latin typeface="Arial" panose="020B0604020202020204" pitchFamily="34" charset="0"/>
              <a:ea typeface="Arial"/>
              <a:cs typeface="Arial" panose="020B0604020202020204" pitchFamily="34" charset="0"/>
              <a:sym typeface="Arial"/>
            </a:endParaRPr>
          </a:p>
        </p:txBody>
      </p:sp>
      <p:pic>
        <p:nvPicPr>
          <p:cNvPr id="36" name="Picture 35" descr="Image preview">
            <a:extLst>
              <a:ext uri="{FF2B5EF4-FFF2-40B4-BE49-F238E27FC236}">
                <a16:creationId xmlns:a16="http://schemas.microsoft.com/office/drawing/2014/main" id="{E314E985-25E2-EBD6-9522-5EA301D5EBA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994197" y="1400657"/>
            <a:ext cx="8203605" cy="5156405"/>
          </a:xfrm>
          <a:prstGeom prst="rect">
            <a:avLst/>
          </a:prstGeom>
          <a:noFill/>
          <a:ln>
            <a:noFill/>
          </a:ln>
        </p:spPr>
      </p:pic>
      <p:sp>
        <p:nvSpPr>
          <p:cNvPr id="7" name="Rectangle 6">
            <a:extLst>
              <a:ext uri="{FF2B5EF4-FFF2-40B4-BE49-F238E27FC236}">
                <a16:creationId xmlns:a16="http://schemas.microsoft.com/office/drawing/2014/main" id="{E3D04D9B-62E2-4271-93C4-7328CE219286}"/>
              </a:ext>
            </a:extLst>
          </p:cNvPr>
          <p:cNvSpPr/>
          <p:nvPr/>
        </p:nvSpPr>
        <p:spPr>
          <a:xfrm>
            <a:off x="0" y="35"/>
            <a:ext cx="12192000" cy="73148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a:solidFill>
                  <a:schemeClr val="bg1"/>
                </a:solidFill>
                <a:latin typeface="Arial" panose="020B0604020202020204" pitchFamily="34" charset="0"/>
                <a:cs typeface="Arial" panose="020B0604020202020204" pitchFamily="34" charset="0"/>
              </a:rPr>
              <a:t>3. </a:t>
            </a:r>
            <a:r>
              <a:rPr lang="en-US" sz="4800" b="1" err="1">
                <a:solidFill>
                  <a:schemeClr val="bg1"/>
                </a:solidFill>
                <a:latin typeface="Arial" panose="020B0604020202020204" pitchFamily="34" charset="0"/>
                <a:cs typeface="Arial" panose="020B0604020202020204" pitchFamily="34" charset="0"/>
              </a:rPr>
              <a:t>Kiến</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trúc</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tập</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lệnh</a:t>
            </a:r>
            <a:r>
              <a:rPr lang="en-US" sz="4800" b="1">
                <a:solidFill>
                  <a:schemeClr val="bg1"/>
                </a:solidFill>
                <a:latin typeface="Arial" panose="020B0604020202020204" pitchFamily="34" charset="0"/>
                <a:cs typeface="Arial" panose="020B0604020202020204" pitchFamily="34" charset="0"/>
              </a:rPr>
              <a:t> RISC-V</a:t>
            </a:r>
            <a:endParaRPr lang="vi-VN" sz="4800" b="1">
              <a:solidFill>
                <a:schemeClr val="bg1"/>
              </a:solidFill>
              <a:latin typeface="Arial" panose="020B0604020202020204" pitchFamily="34" charset="0"/>
              <a:cs typeface="Arial" panose="020B0604020202020204" pitchFamily="34" charset="0"/>
            </a:endParaRPr>
          </a:p>
        </p:txBody>
      </p:sp>
      <p:sp>
        <p:nvSpPr>
          <p:cNvPr id="8" name="Slide Number Placeholder 2">
            <a:extLst>
              <a:ext uri="{FF2B5EF4-FFF2-40B4-BE49-F238E27FC236}">
                <a16:creationId xmlns:a16="http://schemas.microsoft.com/office/drawing/2014/main" id="{E64FC366-4C12-48C5-9238-33627547E948}"/>
              </a:ext>
            </a:extLst>
          </p:cNvPr>
          <p:cNvSpPr>
            <a:spLocks noGrp="1"/>
          </p:cNvSpPr>
          <p:nvPr>
            <p:ph type="sldNum" sz="quarter" idx="12"/>
          </p:nvPr>
        </p:nvSpPr>
        <p:spPr>
          <a:xfrm>
            <a:off x="9448800" y="6492840"/>
            <a:ext cx="2743200" cy="365125"/>
          </a:xfrm>
        </p:spPr>
        <p:txBody>
          <a:bodyPr/>
          <a:lstStyle/>
          <a:p>
            <a:fld id="{94729846-989D-4649-8342-808EBD0F27F4}" type="slidenum">
              <a:rPr lang="vi-VN" sz="1400" b="1" smtClean="0">
                <a:effectLst>
                  <a:outerShdw blurRad="38100" dist="38100" dir="2700000" algn="tl">
                    <a:srgbClr val="000000">
                      <a:alpha val="43137"/>
                    </a:srgbClr>
                  </a:outerShdw>
                </a:effectLst>
              </a:rPr>
              <a:t>6</a:t>
            </a:fld>
            <a:endParaRPr lang="vi-VN" sz="1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781214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296026" y="16589066"/>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sp>
        <p:nvSpPr>
          <p:cNvPr id="5" name="Rectangle 4">
            <a:extLst>
              <a:ext uri="{FF2B5EF4-FFF2-40B4-BE49-F238E27FC236}">
                <a16:creationId xmlns:a16="http://schemas.microsoft.com/office/drawing/2014/main" id="{38B7E3FE-F75A-40CE-B2A6-6BC2838CC6B2}"/>
              </a:ext>
            </a:extLst>
          </p:cNvPr>
          <p:cNvSpPr/>
          <p:nvPr/>
        </p:nvSpPr>
        <p:spPr>
          <a:xfrm>
            <a:off x="0" y="35"/>
            <a:ext cx="12192000" cy="73148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a:solidFill>
                  <a:schemeClr val="bg1"/>
                </a:solidFill>
                <a:latin typeface="Arial" panose="020B0604020202020204" pitchFamily="34" charset="0"/>
                <a:cs typeface="Arial" panose="020B0604020202020204" pitchFamily="34" charset="0"/>
              </a:rPr>
              <a:t>3. </a:t>
            </a:r>
            <a:r>
              <a:rPr lang="en-US" sz="4800" b="1" err="1">
                <a:solidFill>
                  <a:schemeClr val="bg1"/>
                </a:solidFill>
                <a:latin typeface="Arial" panose="020B0604020202020204" pitchFamily="34" charset="0"/>
                <a:cs typeface="Arial" panose="020B0604020202020204" pitchFamily="34" charset="0"/>
              </a:rPr>
              <a:t>Kiến</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trúc</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tập</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lệnh</a:t>
            </a:r>
            <a:r>
              <a:rPr lang="en-US" sz="4800" b="1">
                <a:solidFill>
                  <a:schemeClr val="bg1"/>
                </a:solidFill>
                <a:latin typeface="Arial" panose="020B0604020202020204" pitchFamily="34" charset="0"/>
                <a:cs typeface="Arial" panose="020B0604020202020204" pitchFamily="34" charset="0"/>
              </a:rPr>
              <a:t> RISC-V (tt)</a:t>
            </a:r>
            <a:endParaRPr lang="vi-VN" sz="4800" b="1">
              <a:solidFill>
                <a:schemeClr val="bg1"/>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D992E1FB-A572-D35F-DF58-5A4BF42CF31D}"/>
              </a:ext>
            </a:extLst>
          </p:cNvPr>
          <p:cNvSpPr txBox="1"/>
          <p:nvPr/>
        </p:nvSpPr>
        <p:spPr>
          <a:xfrm>
            <a:off x="2978728" y="1105168"/>
            <a:ext cx="6234544" cy="584775"/>
          </a:xfrm>
          <a:prstGeom prst="rect">
            <a:avLst/>
          </a:prstGeom>
          <a:noFill/>
        </p:spPr>
        <p:txBody>
          <a:bodyPr wrap="square">
            <a:spAutoFit/>
          </a:bodyPr>
          <a:lstStyle/>
          <a:p>
            <a:pPr marR="0" lvl="0" algn="ctr" rtl="0">
              <a:lnSpc>
                <a:spcPct val="100000"/>
              </a:lnSpc>
              <a:spcBef>
                <a:spcPts val="0"/>
              </a:spcBef>
              <a:spcAft>
                <a:spcPts val="0"/>
              </a:spcAft>
              <a:buClr>
                <a:srgbClr val="000000"/>
              </a:buClr>
              <a:buSzPts val="2400"/>
            </a:pPr>
            <a:r>
              <a:rPr lang="vi-VN" sz="3200" b="1">
                <a:solidFill>
                  <a:srgbClr val="002060"/>
                </a:solidFill>
                <a:latin typeface="Arial" panose="020B0604020202020204" pitchFamily="34" charset="0"/>
                <a:ea typeface="Arial"/>
                <a:cs typeface="Arial" panose="020B0604020202020204" pitchFamily="34" charset="0"/>
                <a:sym typeface="Calibri"/>
              </a:rPr>
              <a:t>Kiến trúc tập lệnh RV32I</a:t>
            </a:r>
            <a:endParaRPr lang="vi-VN" sz="3200" b="0" i="0" u="none" strike="noStrike" cap="none">
              <a:solidFill>
                <a:srgbClr val="002060"/>
              </a:solidFill>
              <a:latin typeface="Arial" panose="020B0604020202020204" pitchFamily="34" charset="0"/>
              <a:ea typeface="Arial"/>
              <a:cs typeface="Arial" panose="020B0604020202020204" pitchFamily="34" charset="0"/>
              <a:sym typeface="Arial"/>
            </a:endParaRPr>
          </a:p>
        </p:txBody>
      </p:sp>
      <p:sp>
        <p:nvSpPr>
          <p:cNvPr id="3" name="Rectangle 2">
            <a:extLst>
              <a:ext uri="{FF2B5EF4-FFF2-40B4-BE49-F238E27FC236}">
                <a16:creationId xmlns:a16="http://schemas.microsoft.com/office/drawing/2014/main" id="{0E9A6C71-4E4B-435C-82E2-40016700A0BE}"/>
              </a:ext>
            </a:extLst>
          </p:cNvPr>
          <p:cNvSpPr>
            <a:spLocks noChangeArrowheads="1"/>
          </p:cNvSpPr>
          <p:nvPr/>
        </p:nvSpPr>
        <p:spPr bwMode="auto">
          <a:xfrm>
            <a:off x="2002421" y="289367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1025" name="Picture 420801611">
            <a:extLst>
              <a:ext uri="{FF2B5EF4-FFF2-40B4-BE49-F238E27FC236}">
                <a16:creationId xmlns:a16="http://schemas.microsoft.com/office/drawing/2014/main" id="{FFF245E0-3795-4DC0-8120-72BFF93D6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133" y="1866322"/>
            <a:ext cx="10065733" cy="37716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8B52E5B-DD88-454D-BB32-0B3F75AC8642}"/>
              </a:ext>
            </a:extLst>
          </p:cNvPr>
          <p:cNvSpPr txBox="1"/>
          <p:nvPr/>
        </p:nvSpPr>
        <p:spPr>
          <a:xfrm>
            <a:off x="2077079" y="5920585"/>
            <a:ext cx="8037842" cy="400110"/>
          </a:xfrm>
          <a:prstGeom prst="rect">
            <a:avLst/>
          </a:prstGeom>
          <a:noFill/>
        </p:spPr>
        <p:txBody>
          <a:bodyPr wrap="square">
            <a:spAutoFit/>
          </a:bodyPr>
          <a:lstStyle/>
          <a:p>
            <a:pPr algn="ctr"/>
            <a: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t>Định dạng lệnh của RV32I</a:t>
            </a:r>
            <a:endParaRPr lang="en-US" sz="2000" i="1">
              <a:solidFill>
                <a:srgbClr val="002060"/>
              </a:solidFill>
              <a:latin typeface="Arial" panose="020B0604020202020204" pitchFamily="34" charset="0"/>
              <a:cs typeface="Arial" panose="020B0604020202020204" pitchFamily="34" charset="0"/>
            </a:endParaRPr>
          </a:p>
        </p:txBody>
      </p:sp>
      <p:sp>
        <p:nvSpPr>
          <p:cNvPr id="9" name="Slide Number Placeholder 2">
            <a:extLst>
              <a:ext uri="{FF2B5EF4-FFF2-40B4-BE49-F238E27FC236}">
                <a16:creationId xmlns:a16="http://schemas.microsoft.com/office/drawing/2014/main" id="{89B47068-38F1-4B85-9576-B89D5FA54A62}"/>
              </a:ext>
            </a:extLst>
          </p:cNvPr>
          <p:cNvSpPr>
            <a:spLocks noGrp="1"/>
          </p:cNvSpPr>
          <p:nvPr>
            <p:ph type="sldNum" sz="quarter" idx="12"/>
          </p:nvPr>
        </p:nvSpPr>
        <p:spPr>
          <a:xfrm>
            <a:off x="0" y="6482805"/>
            <a:ext cx="2743200" cy="365125"/>
          </a:xfrm>
        </p:spPr>
        <p:txBody>
          <a:bodyPr/>
          <a:lstStyle/>
          <a:p>
            <a:pPr algn="l"/>
            <a:fld id="{94729846-989D-4649-8342-808EBD0F27F4}" type="slidenum">
              <a:rPr lang="vi-VN" sz="1400" b="1" smtClean="0">
                <a:effectLst>
                  <a:outerShdw blurRad="38100" dist="38100" dir="2700000" algn="tl">
                    <a:srgbClr val="000000">
                      <a:alpha val="43137"/>
                    </a:srgbClr>
                  </a:outerShdw>
                </a:effectLst>
              </a:rPr>
              <a:pPr algn="l"/>
              <a:t>7</a:t>
            </a:fld>
            <a:endParaRPr lang="vi-VN" sz="1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51046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296026" y="16589066"/>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sp>
        <p:nvSpPr>
          <p:cNvPr id="5" name="Rectangle 4">
            <a:extLst>
              <a:ext uri="{FF2B5EF4-FFF2-40B4-BE49-F238E27FC236}">
                <a16:creationId xmlns:a16="http://schemas.microsoft.com/office/drawing/2014/main" id="{38B7E3FE-F75A-40CE-B2A6-6BC2838CC6B2}"/>
              </a:ext>
            </a:extLst>
          </p:cNvPr>
          <p:cNvSpPr/>
          <p:nvPr/>
        </p:nvSpPr>
        <p:spPr>
          <a:xfrm>
            <a:off x="0" y="35"/>
            <a:ext cx="12192000" cy="70654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a:solidFill>
                  <a:schemeClr val="bg1"/>
                </a:solidFill>
                <a:latin typeface="Arial" panose="020B0604020202020204" pitchFamily="34" charset="0"/>
                <a:cs typeface="Arial" panose="020B0604020202020204" pitchFamily="34" charset="0"/>
              </a:rPr>
              <a:t>4. </a:t>
            </a:r>
            <a:r>
              <a:rPr lang="en-US" sz="4800" b="1" err="1">
                <a:solidFill>
                  <a:schemeClr val="bg1"/>
                </a:solidFill>
                <a:latin typeface="Arial" panose="020B0604020202020204" pitchFamily="34" charset="0"/>
                <a:cs typeface="Arial" panose="020B0604020202020204" pitchFamily="34" charset="0"/>
              </a:rPr>
              <a:t>Kỹ</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thuật</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đường</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ống</a:t>
            </a:r>
            <a:endParaRPr lang="vi-VN" sz="4800" b="1">
              <a:solidFill>
                <a:schemeClr val="bg1"/>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D992E1FB-A572-D35F-DF58-5A4BF42CF31D}"/>
              </a:ext>
            </a:extLst>
          </p:cNvPr>
          <p:cNvSpPr txBox="1"/>
          <p:nvPr/>
        </p:nvSpPr>
        <p:spPr>
          <a:xfrm>
            <a:off x="2541909" y="937415"/>
            <a:ext cx="7108182" cy="584775"/>
          </a:xfrm>
          <a:prstGeom prst="rect">
            <a:avLst/>
          </a:prstGeom>
          <a:noFill/>
        </p:spPr>
        <p:txBody>
          <a:bodyPr wrap="square">
            <a:spAutoFit/>
          </a:bodyPr>
          <a:lstStyle/>
          <a:p>
            <a:pPr marR="0" lvl="0" algn="ctr" rtl="0">
              <a:lnSpc>
                <a:spcPct val="100000"/>
              </a:lnSpc>
              <a:spcBef>
                <a:spcPts val="0"/>
              </a:spcBef>
              <a:spcAft>
                <a:spcPts val="0"/>
              </a:spcAft>
              <a:buClr>
                <a:srgbClr val="000000"/>
              </a:buClr>
              <a:buSzPts val="2400"/>
            </a:pPr>
            <a:r>
              <a:rPr lang="en-US" sz="3200" b="1" err="1">
                <a:solidFill>
                  <a:srgbClr val="002060"/>
                </a:solidFill>
                <a:latin typeface="Arial" panose="020B0604020202020204" pitchFamily="34" charset="0"/>
                <a:ea typeface="Arial"/>
                <a:cs typeface="Arial" panose="020B0604020202020204" pitchFamily="34" charset="0"/>
                <a:sym typeface="Calibri"/>
              </a:rPr>
              <a:t>Tổng</a:t>
            </a:r>
            <a:r>
              <a:rPr lang="en-US" sz="3200" b="1">
                <a:solidFill>
                  <a:srgbClr val="002060"/>
                </a:solidFill>
                <a:latin typeface="Arial" panose="020B0604020202020204" pitchFamily="34" charset="0"/>
                <a:ea typeface="Arial"/>
                <a:cs typeface="Arial" panose="020B0604020202020204" pitchFamily="34" charset="0"/>
                <a:sym typeface="Calibri"/>
              </a:rPr>
              <a:t> </a:t>
            </a:r>
            <a:r>
              <a:rPr lang="en-US" sz="3200" b="1" err="1">
                <a:solidFill>
                  <a:srgbClr val="002060"/>
                </a:solidFill>
                <a:latin typeface="Arial" panose="020B0604020202020204" pitchFamily="34" charset="0"/>
                <a:ea typeface="Arial"/>
                <a:cs typeface="Arial" panose="020B0604020202020204" pitchFamily="34" charset="0"/>
                <a:sym typeface="Calibri"/>
              </a:rPr>
              <a:t>quan</a:t>
            </a:r>
            <a:r>
              <a:rPr lang="en-US" sz="3200" b="1">
                <a:solidFill>
                  <a:srgbClr val="002060"/>
                </a:solidFill>
                <a:latin typeface="Arial" panose="020B0604020202020204" pitchFamily="34" charset="0"/>
                <a:ea typeface="Arial"/>
                <a:cs typeface="Arial" panose="020B0604020202020204" pitchFamily="34" charset="0"/>
                <a:sym typeface="Calibri"/>
              </a:rPr>
              <a:t> </a:t>
            </a:r>
            <a:r>
              <a:rPr lang="en-US" sz="3200" b="1" err="1">
                <a:solidFill>
                  <a:srgbClr val="002060"/>
                </a:solidFill>
                <a:latin typeface="Arial" panose="020B0604020202020204" pitchFamily="34" charset="0"/>
                <a:ea typeface="Arial"/>
                <a:cs typeface="Arial" panose="020B0604020202020204" pitchFamily="34" charset="0"/>
                <a:sym typeface="Calibri"/>
              </a:rPr>
              <a:t>về</a:t>
            </a:r>
            <a:r>
              <a:rPr lang="en-US" sz="3200" b="1">
                <a:solidFill>
                  <a:srgbClr val="002060"/>
                </a:solidFill>
                <a:latin typeface="Arial" panose="020B0604020202020204" pitchFamily="34" charset="0"/>
                <a:ea typeface="Arial"/>
                <a:cs typeface="Arial" panose="020B0604020202020204" pitchFamily="34" charset="0"/>
                <a:sym typeface="Calibri"/>
              </a:rPr>
              <a:t> </a:t>
            </a:r>
            <a:r>
              <a:rPr lang="en-US" sz="3200" b="1" err="1">
                <a:solidFill>
                  <a:srgbClr val="002060"/>
                </a:solidFill>
                <a:latin typeface="Arial" panose="020B0604020202020204" pitchFamily="34" charset="0"/>
                <a:ea typeface="Arial"/>
                <a:cs typeface="Arial" panose="020B0604020202020204" pitchFamily="34" charset="0"/>
                <a:sym typeface="Calibri"/>
              </a:rPr>
              <a:t>kỹ</a:t>
            </a:r>
            <a:r>
              <a:rPr lang="en-US" sz="3200" b="1">
                <a:solidFill>
                  <a:srgbClr val="002060"/>
                </a:solidFill>
                <a:latin typeface="Arial" panose="020B0604020202020204" pitchFamily="34" charset="0"/>
                <a:ea typeface="Arial"/>
                <a:cs typeface="Arial" panose="020B0604020202020204" pitchFamily="34" charset="0"/>
                <a:sym typeface="Calibri"/>
              </a:rPr>
              <a:t> </a:t>
            </a:r>
            <a:r>
              <a:rPr lang="en-US" sz="3200" b="1" err="1">
                <a:solidFill>
                  <a:srgbClr val="002060"/>
                </a:solidFill>
                <a:latin typeface="Arial" panose="020B0604020202020204" pitchFamily="34" charset="0"/>
                <a:ea typeface="Arial"/>
                <a:cs typeface="Arial" panose="020B0604020202020204" pitchFamily="34" charset="0"/>
                <a:sym typeface="Calibri"/>
              </a:rPr>
              <a:t>thuật</a:t>
            </a:r>
            <a:r>
              <a:rPr lang="en-US" sz="3200" b="1">
                <a:solidFill>
                  <a:srgbClr val="002060"/>
                </a:solidFill>
                <a:latin typeface="Arial" panose="020B0604020202020204" pitchFamily="34" charset="0"/>
                <a:ea typeface="Arial"/>
                <a:cs typeface="Arial" panose="020B0604020202020204" pitchFamily="34" charset="0"/>
                <a:sym typeface="Calibri"/>
              </a:rPr>
              <a:t> </a:t>
            </a:r>
            <a:r>
              <a:rPr lang="en-US" sz="3200" b="1" err="1">
                <a:solidFill>
                  <a:srgbClr val="002060"/>
                </a:solidFill>
                <a:latin typeface="Arial" panose="020B0604020202020204" pitchFamily="34" charset="0"/>
                <a:ea typeface="Arial"/>
                <a:cs typeface="Arial" panose="020B0604020202020204" pitchFamily="34" charset="0"/>
                <a:sym typeface="Calibri"/>
              </a:rPr>
              <a:t>đường</a:t>
            </a:r>
            <a:r>
              <a:rPr lang="en-US" sz="3200" b="1">
                <a:solidFill>
                  <a:srgbClr val="002060"/>
                </a:solidFill>
                <a:latin typeface="Arial" panose="020B0604020202020204" pitchFamily="34" charset="0"/>
                <a:ea typeface="Arial"/>
                <a:cs typeface="Arial" panose="020B0604020202020204" pitchFamily="34" charset="0"/>
                <a:sym typeface="Calibri"/>
              </a:rPr>
              <a:t> </a:t>
            </a:r>
            <a:r>
              <a:rPr lang="en-US" sz="3200" b="1" err="1">
                <a:solidFill>
                  <a:srgbClr val="002060"/>
                </a:solidFill>
                <a:latin typeface="Arial" panose="020B0604020202020204" pitchFamily="34" charset="0"/>
                <a:ea typeface="Arial"/>
                <a:cs typeface="Arial" panose="020B0604020202020204" pitchFamily="34" charset="0"/>
                <a:sym typeface="Calibri"/>
              </a:rPr>
              <a:t>ống</a:t>
            </a:r>
            <a:endParaRPr lang="vi-VN" sz="3200" b="0" i="0" u="none" strike="noStrike" cap="none">
              <a:solidFill>
                <a:srgbClr val="002060"/>
              </a:solidFill>
              <a:latin typeface="Arial" panose="020B0604020202020204" pitchFamily="34" charset="0"/>
              <a:ea typeface="Arial"/>
              <a:cs typeface="Arial" panose="020B0604020202020204" pitchFamily="34" charset="0"/>
              <a:sym typeface="Arial"/>
            </a:endParaRPr>
          </a:p>
        </p:txBody>
      </p:sp>
      <p:pic>
        <p:nvPicPr>
          <p:cNvPr id="3" name="Picture 2">
            <a:extLst>
              <a:ext uri="{FF2B5EF4-FFF2-40B4-BE49-F238E27FC236}">
                <a16:creationId xmlns:a16="http://schemas.microsoft.com/office/drawing/2014/main" id="{A6478554-BC6B-F52D-C3F3-CD4699F9048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477573" y="1753022"/>
            <a:ext cx="9236854" cy="4128342"/>
          </a:xfrm>
          <a:prstGeom prst="rect">
            <a:avLst/>
          </a:prstGeom>
          <a:noFill/>
          <a:ln>
            <a:noFill/>
          </a:ln>
        </p:spPr>
      </p:pic>
      <p:sp>
        <p:nvSpPr>
          <p:cNvPr id="6" name="TextBox 5">
            <a:extLst>
              <a:ext uri="{FF2B5EF4-FFF2-40B4-BE49-F238E27FC236}">
                <a16:creationId xmlns:a16="http://schemas.microsoft.com/office/drawing/2014/main" id="{05EB6B3F-1FA6-8869-5E81-EA4FC2EAE604}"/>
              </a:ext>
            </a:extLst>
          </p:cNvPr>
          <p:cNvSpPr txBox="1"/>
          <p:nvPr/>
        </p:nvSpPr>
        <p:spPr>
          <a:xfrm>
            <a:off x="2077079" y="5920585"/>
            <a:ext cx="8037842" cy="707886"/>
          </a:xfrm>
          <a:prstGeom prst="rect">
            <a:avLst/>
          </a:prstGeom>
          <a:noFill/>
        </p:spPr>
        <p:txBody>
          <a:bodyPr wrap="square">
            <a:spAutoFit/>
          </a:bodyPr>
          <a:lstStyle/>
          <a:p>
            <a:pPr algn="ctr"/>
            <a: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t>Thực thi chu kỳ đơn, thực thi không đường ống (phía trên) </a:t>
            </a:r>
            <a:b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br>
            <a: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t>so với dùng kỹ thuật đường ống (phía dưới)</a:t>
            </a:r>
            <a:endParaRPr lang="en-US" sz="2000" i="1">
              <a:solidFill>
                <a:srgbClr val="002060"/>
              </a:solidFill>
              <a:latin typeface="Arial" panose="020B0604020202020204" pitchFamily="34" charset="0"/>
              <a:cs typeface="Arial" panose="020B0604020202020204" pitchFamily="34" charset="0"/>
            </a:endParaRPr>
          </a:p>
        </p:txBody>
      </p:sp>
      <p:sp>
        <p:nvSpPr>
          <p:cNvPr id="8" name="Slide Number Placeholder 2">
            <a:extLst>
              <a:ext uri="{FF2B5EF4-FFF2-40B4-BE49-F238E27FC236}">
                <a16:creationId xmlns:a16="http://schemas.microsoft.com/office/drawing/2014/main" id="{BD0937F7-B42B-4C9D-928B-3811838D2766}"/>
              </a:ext>
            </a:extLst>
          </p:cNvPr>
          <p:cNvSpPr>
            <a:spLocks noGrp="1"/>
          </p:cNvSpPr>
          <p:nvPr>
            <p:ph type="sldNum" sz="quarter" idx="12"/>
          </p:nvPr>
        </p:nvSpPr>
        <p:spPr>
          <a:xfrm>
            <a:off x="9448800" y="6492875"/>
            <a:ext cx="2743200" cy="365125"/>
          </a:xfrm>
        </p:spPr>
        <p:txBody>
          <a:bodyPr/>
          <a:lstStyle/>
          <a:p>
            <a:fld id="{94729846-989D-4649-8342-808EBD0F27F4}" type="slidenum">
              <a:rPr lang="vi-VN" sz="1400" b="1" smtClean="0">
                <a:effectLst>
                  <a:outerShdw blurRad="38100" dist="38100" dir="2700000" algn="tl">
                    <a:srgbClr val="000000">
                      <a:alpha val="43137"/>
                    </a:srgbClr>
                  </a:outerShdw>
                </a:effectLst>
              </a:rPr>
              <a:t>8</a:t>
            </a:fld>
            <a:endParaRPr lang="vi-VN" sz="14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2698844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296026" y="16589066"/>
            <a:ext cx="104625" cy="93747"/>
          </a:xfrm>
          <a:prstGeom prst="rect">
            <a:avLst/>
          </a:prstGeom>
          <a:noFill/>
          <a:ln w="254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fontAlgn="base">
              <a:spcBef>
                <a:spcPct val="0"/>
              </a:spcBef>
              <a:spcAft>
                <a:spcPct val="0"/>
              </a:spcAft>
            </a:pPr>
            <a:endParaRPr lang="en-US" sz="14400">
              <a:solidFill>
                <a:srgbClr val="000000"/>
              </a:solidFill>
              <a:latin typeface="Arial" panose="020B0604020202020204" pitchFamily="34" charset="0"/>
              <a:cs typeface="Arial" panose="020B0604020202020204" pitchFamily="34" charset="0"/>
              <a:sym typeface="Gill Sans" charset="0"/>
            </a:endParaRPr>
          </a:p>
        </p:txBody>
      </p:sp>
      <p:grpSp>
        <p:nvGrpSpPr>
          <p:cNvPr id="3" name="Group 2">
            <a:extLst>
              <a:ext uri="{FF2B5EF4-FFF2-40B4-BE49-F238E27FC236}">
                <a16:creationId xmlns:a16="http://schemas.microsoft.com/office/drawing/2014/main" id="{73E219E3-BA96-47AB-8A85-248B365BEA9B}"/>
              </a:ext>
            </a:extLst>
          </p:cNvPr>
          <p:cNvGrpSpPr/>
          <p:nvPr/>
        </p:nvGrpSpPr>
        <p:grpSpPr>
          <a:xfrm>
            <a:off x="1540234" y="1621351"/>
            <a:ext cx="9111531" cy="4972815"/>
            <a:chOff x="1540234" y="1621351"/>
            <a:chExt cx="9111531" cy="4972815"/>
          </a:xfrm>
        </p:grpSpPr>
        <p:sp>
          <p:nvSpPr>
            <p:cNvPr id="6" name="TextBox 5">
              <a:extLst>
                <a:ext uri="{FF2B5EF4-FFF2-40B4-BE49-F238E27FC236}">
                  <a16:creationId xmlns:a16="http://schemas.microsoft.com/office/drawing/2014/main" id="{05EB6B3F-1FA6-8869-5E81-EA4FC2EAE604}"/>
                </a:ext>
              </a:extLst>
            </p:cNvPr>
            <p:cNvSpPr txBox="1"/>
            <p:nvPr/>
          </p:nvSpPr>
          <p:spPr>
            <a:xfrm>
              <a:off x="2077079" y="6194056"/>
              <a:ext cx="8037842" cy="400110"/>
            </a:xfrm>
            <a:prstGeom prst="rect">
              <a:avLst/>
            </a:prstGeom>
            <a:noFill/>
          </p:spPr>
          <p:txBody>
            <a:bodyPr wrap="square">
              <a:spAutoFit/>
            </a:bodyPr>
            <a:lstStyle/>
            <a:p>
              <a:pPr algn="ctr"/>
              <a:r>
                <a:rPr lang="vi-VN" sz="2000" i="1">
                  <a:solidFill>
                    <a:srgbClr val="002060"/>
                  </a:solidFill>
                  <a:effectLst/>
                  <a:latin typeface="Arial" panose="020B0604020202020204" pitchFamily="34" charset="0"/>
                  <a:ea typeface="Yu Mincho" panose="02020400000000000000" pitchFamily="18" charset="-128"/>
                  <a:cs typeface="Arial" panose="020B0604020202020204" pitchFamily="34" charset="0"/>
                </a:rPr>
                <a:t>Sự xung đột trong các lệnh dùng kỹ thuật đường ống</a:t>
              </a:r>
              <a:endParaRPr lang="en-US" sz="2000" i="1">
                <a:solidFill>
                  <a:srgbClr val="00206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6025868-C054-3563-689D-9169BFCC35DD}"/>
                </a:ext>
              </a:extLst>
            </p:cNvPr>
            <p:cNvPicPr>
              <a:picLocks noChangeAspect="1"/>
            </p:cNvPicPr>
            <p:nvPr/>
          </p:nvPicPr>
          <p:blipFill>
            <a:blip r:embed="rId3"/>
            <a:stretch>
              <a:fillRect/>
            </a:stretch>
          </p:blipFill>
          <p:spPr>
            <a:xfrm>
              <a:off x="1540234" y="1621351"/>
              <a:ext cx="9111531" cy="4470729"/>
            </a:xfrm>
            <a:prstGeom prst="rect">
              <a:avLst/>
            </a:prstGeom>
          </p:spPr>
        </p:pic>
      </p:grpSp>
      <p:sp>
        <p:nvSpPr>
          <p:cNvPr id="8" name="Rectangle 7">
            <a:extLst>
              <a:ext uri="{FF2B5EF4-FFF2-40B4-BE49-F238E27FC236}">
                <a16:creationId xmlns:a16="http://schemas.microsoft.com/office/drawing/2014/main" id="{40E92E6E-D9FE-4752-9795-2BA61C301B49}"/>
              </a:ext>
            </a:extLst>
          </p:cNvPr>
          <p:cNvSpPr/>
          <p:nvPr/>
        </p:nvSpPr>
        <p:spPr>
          <a:xfrm>
            <a:off x="0" y="35"/>
            <a:ext cx="12192000" cy="70654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800" b="1">
                <a:solidFill>
                  <a:schemeClr val="bg1"/>
                </a:solidFill>
                <a:latin typeface="Arial" panose="020B0604020202020204" pitchFamily="34" charset="0"/>
                <a:cs typeface="Arial" panose="020B0604020202020204" pitchFamily="34" charset="0"/>
              </a:rPr>
              <a:t>4. </a:t>
            </a:r>
            <a:r>
              <a:rPr lang="en-US" sz="4800" b="1" err="1">
                <a:solidFill>
                  <a:schemeClr val="bg1"/>
                </a:solidFill>
                <a:latin typeface="Arial" panose="020B0604020202020204" pitchFamily="34" charset="0"/>
                <a:cs typeface="Arial" panose="020B0604020202020204" pitchFamily="34" charset="0"/>
              </a:rPr>
              <a:t>Kỹ</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thuật</a:t>
            </a:r>
            <a:r>
              <a:rPr lang="en-US" sz="4800" b="1">
                <a:solidFill>
                  <a:schemeClr val="bg1"/>
                </a:solidFill>
                <a:latin typeface="Arial" panose="020B0604020202020204" pitchFamily="34" charset="0"/>
                <a:cs typeface="Arial" panose="020B0604020202020204" pitchFamily="34" charset="0"/>
              </a:rPr>
              <a:t> </a:t>
            </a:r>
            <a:r>
              <a:rPr lang="en-US" sz="4800" b="1" err="1">
                <a:solidFill>
                  <a:schemeClr val="bg1"/>
                </a:solidFill>
                <a:latin typeface="Arial" panose="020B0604020202020204" pitchFamily="34" charset="0"/>
                <a:cs typeface="Arial" panose="020B0604020202020204" pitchFamily="34" charset="0"/>
              </a:rPr>
              <a:t>đường</a:t>
            </a:r>
            <a:r>
              <a:rPr lang="en-US" sz="4800" b="1">
                <a:solidFill>
                  <a:schemeClr val="bg1"/>
                </a:solidFill>
                <a:latin typeface="Arial" panose="020B0604020202020204" pitchFamily="34" charset="0"/>
                <a:cs typeface="Arial" panose="020B0604020202020204" pitchFamily="34" charset="0"/>
              </a:rPr>
              <a:t> ống (tt)</a:t>
            </a:r>
            <a:endParaRPr lang="vi-VN" sz="4800" b="1">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5336D8C-F6C8-4E0F-9089-907B437A6935}"/>
              </a:ext>
            </a:extLst>
          </p:cNvPr>
          <p:cNvSpPr txBox="1"/>
          <p:nvPr/>
        </p:nvSpPr>
        <p:spPr>
          <a:xfrm>
            <a:off x="2541909" y="937415"/>
            <a:ext cx="7108182" cy="584775"/>
          </a:xfrm>
          <a:prstGeom prst="rect">
            <a:avLst/>
          </a:prstGeom>
          <a:noFill/>
        </p:spPr>
        <p:txBody>
          <a:bodyPr wrap="square">
            <a:spAutoFit/>
          </a:bodyPr>
          <a:lstStyle/>
          <a:p>
            <a:pPr marR="0" lvl="0" algn="ctr" rtl="0">
              <a:lnSpc>
                <a:spcPct val="100000"/>
              </a:lnSpc>
              <a:spcBef>
                <a:spcPts val="0"/>
              </a:spcBef>
              <a:spcAft>
                <a:spcPts val="0"/>
              </a:spcAft>
              <a:buClr>
                <a:srgbClr val="000000"/>
              </a:buClr>
              <a:buSzPts val="2400"/>
            </a:pPr>
            <a:r>
              <a:rPr lang="en-US" sz="3200" b="1">
                <a:solidFill>
                  <a:srgbClr val="002060"/>
                </a:solidFill>
                <a:latin typeface="Arial" panose="020B0604020202020204" pitchFamily="34" charset="0"/>
                <a:ea typeface="Arial"/>
                <a:cs typeface="Arial" panose="020B0604020202020204" pitchFamily="34" charset="0"/>
                <a:sym typeface="Calibri"/>
              </a:rPr>
              <a:t>Xung </a:t>
            </a:r>
            <a:r>
              <a:rPr lang="vi-VN" sz="3200" b="1">
                <a:solidFill>
                  <a:srgbClr val="002060"/>
                </a:solidFill>
                <a:latin typeface="Arial" panose="020B0604020202020204" pitchFamily="34" charset="0"/>
                <a:ea typeface="Arial"/>
                <a:cs typeface="Arial" panose="020B0604020202020204" pitchFamily="34" charset="0"/>
                <a:sym typeface="Calibri"/>
              </a:rPr>
              <a:t>đột</a:t>
            </a:r>
            <a:endParaRPr lang="vi-VN" sz="3200" b="0" i="0" u="none" strike="noStrike" cap="none">
              <a:solidFill>
                <a:srgbClr val="002060"/>
              </a:solidFill>
              <a:latin typeface="Arial" panose="020B0604020202020204" pitchFamily="34" charset="0"/>
              <a:ea typeface="Arial"/>
              <a:cs typeface="Arial" panose="020B0604020202020204" pitchFamily="34" charset="0"/>
              <a:sym typeface="Arial"/>
            </a:endParaRPr>
          </a:p>
        </p:txBody>
      </p:sp>
      <p:sp>
        <p:nvSpPr>
          <p:cNvPr id="10" name="Slide Number Placeholder 2">
            <a:extLst>
              <a:ext uri="{FF2B5EF4-FFF2-40B4-BE49-F238E27FC236}">
                <a16:creationId xmlns:a16="http://schemas.microsoft.com/office/drawing/2014/main" id="{606E724A-8FFB-40B8-B35C-B25C91D288CD}"/>
              </a:ext>
            </a:extLst>
          </p:cNvPr>
          <p:cNvSpPr>
            <a:spLocks noGrp="1"/>
          </p:cNvSpPr>
          <p:nvPr>
            <p:ph type="sldNum" sz="quarter" idx="12"/>
          </p:nvPr>
        </p:nvSpPr>
        <p:spPr>
          <a:xfrm>
            <a:off x="1677" y="6492875"/>
            <a:ext cx="2743200" cy="365125"/>
          </a:xfrm>
        </p:spPr>
        <p:txBody>
          <a:bodyPr/>
          <a:lstStyle/>
          <a:p>
            <a:pPr algn="l"/>
            <a:fld id="{94729846-989D-4649-8342-808EBD0F27F4}" type="slidenum">
              <a:rPr lang="vi-VN" sz="1400" b="1" smtClean="0">
                <a:effectLst>
                  <a:outerShdw blurRad="38100" dist="38100" dir="2700000" algn="tl">
                    <a:srgbClr val="000000">
                      <a:alpha val="43137"/>
                    </a:srgbClr>
                  </a:outerShdw>
                </a:effectLst>
              </a:rPr>
              <a:pPr algn="l"/>
              <a:t>9</a:t>
            </a:fld>
            <a:endParaRPr lang="vi-VN" sz="1400" b="1">
              <a:effectLst>
                <a:outerShdw blurRad="38100" dist="38100" dir="2700000" algn="tl">
                  <a:srgbClr val="000000">
                    <a:alpha val="43137"/>
                  </a:srgbClr>
                </a:outerShdw>
              </a:effectLst>
            </a:endParaRPr>
          </a:p>
        </p:txBody>
      </p:sp>
      <p:grpSp>
        <p:nvGrpSpPr>
          <p:cNvPr id="5" name="Group 4">
            <a:extLst>
              <a:ext uri="{FF2B5EF4-FFF2-40B4-BE49-F238E27FC236}">
                <a16:creationId xmlns:a16="http://schemas.microsoft.com/office/drawing/2014/main" id="{9466DBFA-9F26-4229-B2D2-D5AB59E9ED59}"/>
              </a:ext>
            </a:extLst>
          </p:cNvPr>
          <p:cNvGrpSpPr/>
          <p:nvPr/>
        </p:nvGrpSpPr>
        <p:grpSpPr>
          <a:xfrm>
            <a:off x="1609809" y="1629522"/>
            <a:ext cx="9111530" cy="4980986"/>
            <a:chOff x="1540234" y="1473288"/>
            <a:chExt cx="9111530" cy="4980986"/>
          </a:xfrm>
        </p:grpSpPr>
        <p:pic>
          <p:nvPicPr>
            <p:cNvPr id="11" name="Picture 10">
              <a:extLst>
                <a:ext uri="{FF2B5EF4-FFF2-40B4-BE49-F238E27FC236}">
                  <a16:creationId xmlns:a16="http://schemas.microsoft.com/office/drawing/2014/main" id="{2C07E049-DEFE-4CA1-AED5-6758EDD07A42}"/>
                </a:ext>
              </a:extLst>
            </p:cNvPr>
            <p:cNvPicPr/>
            <p:nvPr/>
          </p:nvPicPr>
          <p:blipFill>
            <a:blip r:embed="rId4"/>
            <a:stretch>
              <a:fillRect/>
            </a:stretch>
          </p:blipFill>
          <p:spPr>
            <a:xfrm>
              <a:off x="1540234" y="1473288"/>
              <a:ext cx="9111530" cy="4572705"/>
            </a:xfrm>
            <a:prstGeom prst="rect">
              <a:avLst/>
            </a:prstGeom>
          </p:spPr>
        </p:pic>
        <p:sp>
          <p:nvSpPr>
            <p:cNvPr id="12" name="TextBox 11">
              <a:extLst>
                <a:ext uri="{FF2B5EF4-FFF2-40B4-BE49-F238E27FC236}">
                  <a16:creationId xmlns:a16="http://schemas.microsoft.com/office/drawing/2014/main" id="{F7825322-0774-44B0-A27E-C10F602B0C81}"/>
                </a:ext>
              </a:extLst>
            </p:cNvPr>
            <p:cNvSpPr txBox="1"/>
            <p:nvPr/>
          </p:nvSpPr>
          <p:spPr>
            <a:xfrm>
              <a:off x="2077078" y="6054164"/>
              <a:ext cx="8037842" cy="400110"/>
            </a:xfrm>
            <a:prstGeom prst="rect">
              <a:avLst/>
            </a:prstGeom>
            <a:noFill/>
          </p:spPr>
          <p:txBody>
            <a:bodyPr wrap="square">
              <a:spAutoFit/>
            </a:bodyPr>
            <a:lstStyle/>
            <a:p>
              <a:pPr algn="ctr"/>
              <a:r>
                <a:rPr lang="vi-VN" sz="2000" i="1">
                  <a:solidFill>
                    <a:srgbClr val="002060"/>
                  </a:solidFill>
                  <a:latin typeface="Arial" panose="020B0604020202020204" pitchFamily="34" charset="0"/>
                  <a:cs typeface="Arial" panose="020B0604020202020204" pitchFamily="34" charset="0"/>
                </a:rPr>
                <a:t>Chuyển tiếp dữ liệu</a:t>
              </a:r>
              <a:endParaRPr lang="en-US" sz="2000" i="1">
                <a:solidFill>
                  <a:srgbClr val="00206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59386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1196</TotalTime>
  <Words>2327</Words>
  <Application>Microsoft Office PowerPoint</Application>
  <PresentationFormat>Widescreen</PresentationFormat>
  <Paragraphs>228</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Bảo Tính Nguyễn</dc:creator>
  <cp:lastModifiedBy>Bảo Tính Nguyễn</cp:lastModifiedBy>
  <cp:revision>147</cp:revision>
  <dcterms:created xsi:type="dcterms:W3CDTF">2024-06-10T08:57:05Z</dcterms:created>
  <dcterms:modified xsi:type="dcterms:W3CDTF">2024-06-24T23:10:00Z</dcterms:modified>
</cp:coreProperties>
</file>